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8" r:id="rId6"/>
    <p:sldId id="260" r:id="rId7"/>
    <p:sldId id="26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DF15D7-3AD0-8093-F3E3-8EF4672EDD0E}" name="Sofia Munoz" initials="SM" userId="S::sofia.munoz@commitpartnership.org::72881856-62c2-431b-94b7-572b4e0a6ad1" providerId="AD"/>
  <p188:author id="{6B755DEE-EB61-5562-A4AD-9BB59AA4EA9A}" name="Gennie Balanon" initials="GB" userId="S::gennie.balanon@commitpartnership.org::b7977e86-5e78-4663-9a0b-d6135c3a9a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1CB"/>
    <a:srgbClr val="C9E7A7"/>
    <a:srgbClr val="E7F4D8"/>
    <a:srgbClr val="92D050"/>
    <a:srgbClr val="F1F1F1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942304-8C37-AE4E-B3FB-555A74CC556E}" v="59" dt="2024-08-28T14:48:49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Thornton" userId="6087d0d5-dbe0-4518-b0d3-b78d9768f1fa" providerId="ADAL" clId="{68942304-8C37-AE4E-B3FB-555A74CC556E}"/>
    <pc:docChg chg="custSel delSld modSld">
      <pc:chgData name="Emily Thornton" userId="6087d0d5-dbe0-4518-b0d3-b78d9768f1fa" providerId="ADAL" clId="{68942304-8C37-AE4E-B3FB-555A74CC556E}" dt="2024-08-28T14:48:49.459" v="94" actId="404"/>
      <pc:docMkLst>
        <pc:docMk/>
      </pc:docMkLst>
      <pc:sldChg chg="modSp mod">
        <pc:chgData name="Emily Thornton" userId="6087d0d5-dbe0-4518-b0d3-b78d9768f1fa" providerId="ADAL" clId="{68942304-8C37-AE4E-B3FB-555A74CC556E}" dt="2024-08-27T22:08:23.976" v="3" actId="404"/>
        <pc:sldMkLst>
          <pc:docMk/>
          <pc:sldMk cId="365687773" sldId="258"/>
        </pc:sldMkLst>
        <pc:spChg chg="mod">
          <ac:chgData name="Emily Thornton" userId="6087d0d5-dbe0-4518-b0d3-b78d9768f1fa" providerId="ADAL" clId="{68942304-8C37-AE4E-B3FB-555A74CC556E}" dt="2024-08-27T22:08:09.321" v="0" actId="14100"/>
          <ac:spMkLst>
            <pc:docMk/>
            <pc:sldMk cId="365687773" sldId="258"/>
            <ac:spMk id="2" creationId="{A8D6E063-A499-D5A2-5441-7C953D283C4F}"/>
          </ac:spMkLst>
        </pc:spChg>
        <pc:spChg chg="mod">
          <ac:chgData name="Emily Thornton" userId="6087d0d5-dbe0-4518-b0d3-b78d9768f1fa" providerId="ADAL" clId="{68942304-8C37-AE4E-B3FB-555A74CC556E}" dt="2024-08-27T22:08:13.915" v="1" actId="122"/>
          <ac:spMkLst>
            <pc:docMk/>
            <pc:sldMk cId="365687773" sldId="258"/>
            <ac:spMk id="5" creationId="{F05445D3-D474-6BC3-1BEC-E3FD4CC06C16}"/>
          </ac:spMkLst>
        </pc:spChg>
        <pc:spChg chg="mod">
          <ac:chgData name="Emily Thornton" userId="6087d0d5-dbe0-4518-b0d3-b78d9768f1fa" providerId="ADAL" clId="{68942304-8C37-AE4E-B3FB-555A74CC556E}" dt="2024-08-27T22:08:23.976" v="3" actId="404"/>
          <ac:spMkLst>
            <pc:docMk/>
            <pc:sldMk cId="365687773" sldId="258"/>
            <ac:spMk id="13" creationId="{DD11F907-1C9F-A45E-9725-E646F52D1917}"/>
          </ac:spMkLst>
        </pc:spChg>
      </pc:sldChg>
      <pc:sldChg chg="modSp del mod">
        <pc:chgData name="Emily Thornton" userId="6087d0d5-dbe0-4518-b0d3-b78d9768f1fa" providerId="ADAL" clId="{68942304-8C37-AE4E-B3FB-555A74CC556E}" dt="2024-08-27T22:18:47.867" v="30" actId="2696"/>
        <pc:sldMkLst>
          <pc:docMk/>
          <pc:sldMk cId="3500441184" sldId="259"/>
        </pc:sldMkLst>
        <pc:spChg chg="mod">
          <ac:chgData name="Emily Thornton" userId="6087d0d5-dbe0-4518-b0d3-b78d9768f1fa" providerId="ADAL" clId="{68942304-8C37-AE4E-B3FB-555A74CC556E}" dt="2024-08-27T22:08:58.884" v="16" actId="27636"/>
          <ac:spMkLst>
            <pc:docMk/>
            <pc:sldMk cId="3500441184" sldId="259"/>
            <ac:spMk id="2" creationId="{A8D6E063-A499-D5A2-5441-7C953D283C4F}"/>
          </ac:spMkLst>
        </pc:spChg>
        <pc:spChg chg="mod">
          <ac:chgData name="Emily Thornton" userId="6087d0d5-dbe0-4518-b0d3-b78d9768f1fa" providerId="ADAL" clId="{68942304-8C37-AE4E-B3FB-555A74CC556E}" dt="2024-08-27T22:08:54.056" v="14" actId="1035"/>
          <ac:spMkLst>
            <pc:docMk/>
            <pc:sldMk cId="3500441184" sldId="259"/>
            <ac:spMk id="3" creationId="{ED9CF3B6-7828-6FE3-C680-349E5906E77B}"/>
          </ac:spMkLst>
        </pc:spChg>
        <pc:spChg chg="mod">
          <ac:chgData name="Emily Thornton" userId="6087d0d5-dbe0-4518-b0d3-b78d9768f1fa" providerId="ADAL" clId="{68942304-8C37-AE4E-B3FB-555A74CC556E}" dt="2024-08-27T22:08:38.946" v="5" actId="1076"/>
          <ac:spMkLst>
            <pc:docMk/>
            <pc:sldMk cId="3500441184" sldId="259"/>
            <ac:spMk id="13" creationId="{DD11F907-1C9F-A45E-9725-E646F52D1917}"/>
          </ac:spMkLst>
        </pc:spChg>
      </pc:sldChg>
      <pc:sldChg chg="modSp mod">
        <pc:chgData name="Emily Thornton" userId="6087d0d5-dbe0-4518-b0d3-b78d9768f1fa" providerId="ADAL" clId="{68942304-8C37-AE4E-B3FB-555A74CC556E}" dt="2024-08-28T14:48:18.145" v="63" actId="1076"/>
        <pc:sldMkLst>
          <pc:docMk/>
          <pc:sldMk cId="1689745382" sldId="260"/>
        </pc:sldMkLst>
        <pc:spChg chg="mod">
          <ac:chgData name="Emily Thornton" userId="6087d0d5-dbe0-4518-b0d3-b78d9768f1fa" providerId="ADAL" clId="{68942304-8C37-AE4E-B3FB-555A74CC556E}" dt="2024-08-28T14:48:09.980" v="61" actId="404"/>
          <ac:spMkLst>
            <pc:docMk/>
            <pc:sldMk cId="1689745382" sldId="260"/>
            <ac:spMk id="2" creationId="{A8D6E063-A499-D5A2-5441-7C953D283C4F}"/>
          </ac:spMkLst>
        </pc:spChg>
        <pc:spChg chg="mod">
          <ac:chgData name="Emily Thornton" userId="6087d0d5-dbe0-4518-b0d3-b78d9768f1fa" providerId="ADAL" clId="{68942304-8C37-AE4E-B3FB-555A74CC556E}" dt="2024-08-28T14:48:18.145" v="63" actId="1076"/>
          <ac:spMkLst>
            <pc:docMk/>
            <pc:sldMk cId="1689745382" sldId="260"/>
            <ac:spMk id="11" creationId="{E0E8ACD3-5C8A-6E00-075D-4142D7455D17}"/>
          </ac:spMkLst>
        </pc:spChg>
      </pc:sldChg>
      <pc:sldChg chg="modSp mod">
        <pc:chgData name="Emily Thornton" userId="6087d0d5-dbe0-4518-b0d3-b78d9768f1fa" providerId="ADAL" clId="{68942304-8C37-AE4E-B3FB-555A74CC556E}" dt="2024-08-28T14:48:49.459" v="94" actId="404"/>
        <pc:sldMkLst>
          <pc:docMk/>
          <pc:sldMk cId="195534471" sldId="261"/>
        </pc:sldMkLst>
        <pc:spChg chg="mod">
          <ac:chgData name="Emily Thornton" userId="6087d0d5-dbe0-4518-b0d3-b78d9768f1fa" providerId="ADAL" clId="{68942304-8C37-AE4E-B3FB-555A74CC556E}" dt="2024-08-28T14:48:49.459" v="94" actId="404"/>
          <ac:spMkLst>
            <pc:docMk/>
            <pc:sldMk cId="195534471" sldId="261"/>
            <ac:spMk id="2" creationId="{A8D6E063-A499-D5A2-5441-7C953D283C4F}"/>
          </ac:spMkLst>
        </pc:spChg>
        <pc:spChg chg="mod">
          <ac:chgData name="Emily Thornton" userId="6087d0d5-dbe0-4518-b0d3-b78d9768f1fa" providerId="ADAL" clId="{68942304-8C37-AE4E-B3FB-555A74CC556E}" dt="2024-08-27T22:15:09.867" v="27" actId="1076"/>
          <ac:spMkLst>
            <pc:docMk/>
            <pc:sldMk cId="195534471" sldId="261"/>
            <ac:spMk id="3" creationId="{BD25F519-FF54-6297-84E5-6061A56664F0}"/>
          </ac:spMkLst>
        </pc:spChg>
        <pc:spChg chg="mod">
          <ac:chgData name="Emily Thornton" userId="6087d0d5-dbe0-4518-b0d3-b78d9768f1fa" providerId="ADAL" clId="{68942304-8C37-AE4E-B3FB-555A74CC556E}" dt="2024-08-27T22:15:22.323" v="29" actId="1076"/>
          <ac:spMkLst>
            <pc:docMk/>
            <pc:sldMk cId="195534471" sldId="261"/>
            <ac:spMk id="13" creationId="{DD11F907-1C9F-A45E-9725-E646F52D1917}"/>
          </ac:spMkLst>
        </pc:spChg>
      </pc:sldChg>
      <pc:sldChg chg="del">
        <pc:chgData name="Emily Thornton" userId="6087d0d5-dbe0-4518-b0d3-b78d9768f1fa" providerId="ADAL" clId="{68942304-8C37-AE4E-B3FB-555A74CC556E}" dt="2024-08-27T22:18:49.497" v="31" actId="2696"/>
        <pc:sldMkLst>
          <pc:docMk/>
          <pc:sldMk cId="1973594869" sldId="262"/>
        </pc:sldMkLst>
      </pc:sldChg>
      <pc:sldChg chg="del">
        <pc:chgData name="Emily Thornton" userId="6087d0d5-dbe0-4518-b0d3-b78d9768f1fa" providerId="ADAL" clId="{68942304-8C37-AE4E-B3FB-555A74CC556E}" dt="2024-08-27T22:18:50.491" v="32" actId="2696"/>
        <pc:sldMkLst>
          <pc:docMk/>
          <pc:sldMk cId="3796648457" sldId="263"/>
        </pc:sldMkLst>
      </pc:sldChg>
      <pc:sldChg chg="del">
        <pc:chgData name="Emily Thornton" userId="6087d0d5-dbe0-4518-b0d3-b78d9768f1fa" providerId="ADAL" clId="{68942304-8C37-AE4E-B3FB-555A74CC556E}" dt="2024-08-27T22:18:51.182" v="33" actId="2696"/>
        <pc:sldMkLst>
          <pc:docMk/>
          <pc:sldMk cId="962071960" sldId="264"/>
        </pc:sldMkLst>
      </pc:sldChg>
      <pc:sldChg chg="del">
        <pc:chgData name="Emily Thornton" userId="6087d0d5-dbe0-4518-b0d3-b78d9768f1fa" providerId="ADAL" clId="{68942304-8C37-AE4E-B3FB-555A74CC556E}" dt="2024-08-27T22:18:53.787" v="34" actId="2696"/>
        <pc:sldMkLst>
          <pc:docMk/>
          <pc:sldMk cId="682374483" sldId="265"/>
        </pc:sldMkLst>
      </pc:sldChg>
      <pc:sldChg chg="modSp del mod">
        <pc:chgData name="Emily Thornton" userId="6087d0d5-dbe0-4518-b0d3-b78d9768f1fa" providerId="ADAL" clId="{68942304-8C37-AE4E-B3FB-555A74CC556E}" dt="2024-08-27T22:18:56.492" v="35" actId="2696"/>
        <pc:sldMkLst>
          <pc:docMk/>
          <pc:sldMk cId="822131535" sldId="266"/>
        </pc:sldMkLst>
        <pc:spChg chg="mod">
          <ac:chgData name="Emily Thornton" userId="6087d0d5-dbe0-4518-b0d3-b78d9768f1fa" providerId="ADAL" clId="{68942304-8C37-AE4E-B3FB-555A74CC556E}" dt="2024-08-27T22:14:38.558" v="22" actId="1076"/>
          <ac:spMkLst>
            <pc:docMk/>
            <pc:sldMk cId="822131535" sldId="266"/>
            <ac:spMk id="2" creationId="{A8D6E063-A499-D5A2-5441-7C953D283C4F}"/>
          </ac:spMkLst>
        </pc:spChg>
        <pc:spChg chg="mod">
          <ac:chgData name="Emily Thornton" userId="6087d0d5-dbe0-4518-b0d3-b78d9768f1fa" providerId="ADAL" clId="{68942304-8C37-AE4E-B3FB-555A74CC556E}" dt="2024-08-27T22:14:20.003" v="20" actId="1076"/>
          <ac:spMkLst>
            <pc:docMk/>
            <pc:sldMk cId="822131535" sldId="266"/>
            <ac:spMk id="3" creationId="{82FA5E0F-DB26-4708-DDF7-6A2D669F9831}"/>
          </ac:spMkLst>
        </pc:spChg>
        <pc:spChg chg="mod">
          <ac:chgData name="Emily Thornton" userId="6087d0d5-dbe0-4518-b0d3-b78d9768f1fa" providerId="ADAL" clId="{68942304-8C37-AE4E-B3FB-555A74CC556E}" dt="2024-08-27T22:14:52.215" v="24" actId="1076"/>
          <ac:spMkLst>
            <pc:docMk/>
            <pc:sldMk cId="822131535" sldId="266"/>
            <ac:spMk id="13" creationId="{DD11F907-1C9F-A45E-9725-E646F52D191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2_15CBF3D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4_64B777E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5_BA79E87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Tarrant County Enrollment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2334723049434187E-2"/>
                  <c:y val="-5.4002409338262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E5-476C-837D-5908A886F908}"/>
                </c:ext>
              </c:extLst>
            </c:dLbl>
            <c:dLbl>
              <c:idx val="1"/>
              <c:layout>
                <c:manualLayout>
                  <c:x val="-3.3502084574151283E-2"/>
                  <c:y val="-4.9848377850704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E5-476C-837D-5908A886F908}"/>
                </c:ext>
              </c:extLst>
            </c:dLbl>
            <c:dLbl>
              <c:idx val="2"/>
              <c:layout>
                <c:manualLayout>
                  <c:x val="-2.4816358943815762E-2"/>
                  <c:y val="-4.9848377850704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E5-476C-837D-5908A886F908}"/>
                </c:ext>
              </c:extLst>
            </c:dLbl>
            <c:dLbl>
              <c:idx val="3"/>
              <c:layout>
                <c:manualLayout>
                  <c:x val="-2.3575540996624976E-2"/>
                  <c:y val="-4.1540314875586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E5-476C-837D-5908A886F908}"/>
                </c:ext>
              </c:extLst>
            </c:dLbl>
            <c:dLbl>
              <c:idx val="4"/>
              <c:layout>
                <c:manualLayout>
                  <c:x val="-2.4816358943815855E-2"/>
                  <c:y val="-5.4002409338262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E5-476C-837D-5908A886F908}"/>
                </c:ext>
              </c:extLst>
            </c:dLbl>
            <c:dLbl>
              <c:idx val="5"/>
              <c:layout>
                <c:manualLayout>
                  <c:x val="-2.853881278538822E-2"/>
                  <c:y val="-4.9848377850704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E5-476C-837D-5908A886F908}"/>
                </c:ext>
              </c:extLst>
            </c:dLbl>
            <c:dLbl>
              <c:idx val="6"/>
              <c:layout>
                <c:manualLayout>
                  <c:x val="-2.9779630732578916E-2"/>
                  <c:y val="-4.569434636314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E5-476C-837D-5908A886F908}"/>
                </c:ext>
              </c:extLst>
            </c:dLbl>
            <c:numFmt formatCode="#,##0,\K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2016- 2017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373345</c:v>
                </c:pt>
                <c:pt idx="1">
                  <c:v>373163</c:v>
                </c:pt>
                <c:pt idx="2">
                  <c:v>373199</c:v>
                </c:pt>
                <c:pt idx="3">
                  <c:v>374706</c:v>
                </c:pt>
                <c:pt idx="4">
                  <c:v>361585</c:v>
                </c:pt>
                <c:pt idx="5">
                  <c:v>362562</c:v>
                </c:pt>
                <c:pt idx="6">
                  <c:v>364387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49-4232-9D33-0792C9A600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Tarrant County School Aged Population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\K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2016- 2017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390314</c:v>
                </c:pt>
                <c:pt idx="1">
                  <c:v>395289</c:v>
                </c:pt>
                <c:pt idx="2">
                  <c:v>398538</c:v>
                </c:pt>
                <c:pt idx="3">
                  <c:v>401473</c:v>
                </c:pt>
                <c:pt idx="4">
                  <c:v>408426</c:v>
                </c:pt>
                <c:pt idx="5">
                  <c:v>405808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95-416E-8552-08A53B966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7543647"/>
        <c:axId val="1737545087"/>
      </c:lineChart>
      <c:catAx>
        <c:axId val="173754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545087"/>
        <c:crosses val="autoZero"/>
        <c:auto val="1"/>
        <c:lblAlgn val="ctr"/>
        <c:lblOffset val="100"/>
        <c:noMultiLvlLbl val="0"/>
      </c:catAx>
      <c:valAx>
        <c:axId val="1737545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543647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Tarrant County EcoDis Population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DC-4F33-BF16-C72E78FEEDC0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DC-4F33-BF16-C72E78FEEDC0}"/>
              </c:ext>
            </c:extLst>
          </c:dPt>
          <c:dLbls>
            <c:dLbl>
              <c:idx val="0"/>
              <c:layout>
                <c:manualLayout>
                  <c:x val="-2.2946859903381644E-2"/>
                  <c:y val="4.4532808757885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DC-4F33-BF16-C72E78FEEDC0}"/>
                </c:ext>
              </c:extLst>
            </c:dLbl>
            <c:dLbl>
              <c:idx val="1"/>
              <c:layout>
                <c:manualLayout>
                  <c:x val="-1.8115942028985508E-2"/>
                  <c:y val="4.4532808757885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DC-4F33-BF16-C72E78FEEDC0}"/>
                </c:ext>
              </c:extLst>
            </c:dLbl>
            <c:dLbl>
              <c:idx val="2"/>
              <c:layout>
                <c:manualLayout>
                  <c:x val="-1.6908212560386472E-2"/>
                  <c:y val="5.4075553491717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DC-4F33-BF16-C72E78FEEDC0}"/>
                </c:ext>
              </c:extLst>
            </c:dLbl>
            <c:dLbl>
              <c:idx val="3"/>
              <c:layout>
                <c:manualLayout>
                  <c:x val="-2.4154589371980676E-2"/>
                  <c:y val="3.4990064024052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DC-4F33-BF16-C72E78FEEDC0}"/>
                </c:ext>
              </c:extLst>
            </c:dLbl>
            <c:dLbl>
              <c:idx val="4"/>
              <c:layout>
                <c:manualLayout>
                  <c:x val="-2.0531400966183576E-2"/>
                  <c:y val="3.4990064024052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DC-4F33-BF16-C72E78FEEDC0}"/>
                </c:ext>
              </c:extLst>
            </c:dLbl>
            <c:dLbl>
              <c:idx val="5"/>
              <c:layout>
                <c:manualLayout>
                  <c:x val="-2.1739130434782608E-2"/>
                  <c:y val="3.4990064024052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DC-4F33-BF16-C72E78FEEDC0}"/>
                </c:ext>
              </c:extLst>
            </c:dLbl>
            <c:dLbl>
              <c:idx val="6"/>
              <c:layout>
                <c:manualLayout>
                  <c:x val="-1.8115942028985508E-2"/>
                  <c:y val="6.043738331427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DC-4F33-BF16-C72E78FEED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0.54</c:v>
                </c:pt>
                <c:pt idx="1">
                  <c:v>0.54</c:v>
                </c:pt>
                <c:pt idx="2">
                  <c:v>0.57999999999999996</c:v>
                </c:pt>
                <c:pt idx="3">
                  <c:v>0.56999999999999995</c:v>
                </c:pt>
                <c:pt idx="4">
                  <c:v>0.56999999999999995</c:v>
                </c:pt>
                <c:pt idx="5">
                  <c:v>0.56999999999999995</c:v>
                </c:pt>
                <c:pt idx="6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40-44F0-A2BB-6154F8D5C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2693967"/>
        <c:axId val="1152694447"/>
      </c:lineChart>
      <c:catAx>
        <c:axId val="1152693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694447"/>
        <c:crosses val="autoZero"/>
        <c:auto val="1"/>
        <c:lblAlgn val="ctr"/>
        <c:lblOffset val="100"/>
        <c:noMultiLvlLbl val="0"/>
      </c:catAx>
      <c:valAx>
        <c:axId val="115269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693967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336462293811518E-2"/>
          <c:y val="0.1696054817531106"/>
          <c:w val="0.93428766627917881"/>
          <c:h val="0.799685531292602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Tarrant County ELL Population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251425971470491E-2"/>
                  <c:y val="3.729635066792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73-41BB-8BC7-A30C5B4EDDEF}"/>
                </c:ext>
              </c:extLst>
            </c:dLbl>
            <c:dLbl>
              <c:idx val="1"/>
              <c:layout>
                <c:manualLayout>
                  <c:x val="-4.5003168825489938E-3"/>
                  <c:y val="3.729635066792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73-41BB-8BC7-A30C5B4EDDEF}"/>
                </c:ext>
              </c:extLst>
            </c:dLbl>
            <c:dLbl>
              <c:idx val="2"/>
              <c:layout>
                <c:manualLayout>
                  <c:x val="-2.1376505192107802E-2"/>
                  <c:y val="3.729635066792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73-41BB-8BC7-A30C5B4EDDEF}"/>
                </c:ext>
              </c:extLst>
            </c:dLbl>
            <c:dLbl>
              <c:idx val="3"/>
              <c:layout>
                <c:manualLayout>
                  <c:x val="-2.1376505192107802E-2"/>
                  <c:y val="4.5584428594129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73-41BB-8BC7-A30C5B4EDDEF}"/>
                </c:ext>
              </c:extLst>
            </c:dLbl>
            <c:dLbl>
              <c:idx val="4"/>
              <c:layout>
                <c:manualLayout>
                  <c:x val="-2.2501584412745051E-2"/>
                  <c:y val="3.729635066792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73-41BB-8BC7-A30C5B4EDDEF}"/>
                </c:ext>
              </c:extLst>
            </c:dLbl>
            <c:dLbl>
              <c:idx val="5"/>
              <c:layout>
                <c:manualLayout>
                  <c:x val="-2.1376505192107719E-2"/>
                  <c:y val="4.5584428594129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73-41BB-8BC7-A30C5B4EDDEF}"/>
                </c:ext>
              </c:extLst>
            </c:dLbl>
            <c:dLbl>
              <c:idx val="6"/>
              <c:layout>
                <c:manualLayout>
                  <c:x val="-2.3626663633382217E-2"/>
                  <c:y val="4.9728467557232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73-41BB-8BC7-A30C5B4EDD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7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0.19</c:v>
                </c:pt>
                <c:pt idx="1">
                  <c:v>0.19</c:v>
                </c:pt>
                <c:pt idx="2">
                  <c:v>0.19</c:v>
                </c:pt>
                <c:pt idx="3">
                  <c:v>0.2</c:v>
                </c:pt>
                <c:pt idx="4">
                  <c:v>0.21</c:v>
                </c:pt>
                <c:pt idx="5">
                  <c:v>0.21</c:v>
                </c:pt>
                <c:pt idx="6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7B-436B-BB48-A913E8B2A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7110256"/>
        <c:axId val="1337109776"/>
      </c:lineChart>
      <c:catAx>
        <c:axId val="133711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109776"/>
        <c:crosses val="autoZero"/>
        <c:auto val="1"/>
        <c:lblAlgn val="ctr"/>
        <c:lblOffset val="100"/>
        <c:noMultiLvlLbl val="0"/>
      </c:catAx>
      <c:valAx>
        <c:axId val="1337109776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11025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37287437542600194"/>
          <c:y val="6.5597965542316186E-2"/>
          <c:w val="0"/>
          <c:h val="2.15331610680447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E0ED5-64DC-4F9E-AF86-01B45B4478B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3B908-F4FE-48D4-A8C5-549C93CFC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6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3B908-F4FE-48D4-A8C5-549C93CFCE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3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2CABB-9D47-E434-34A2-2F49772BAD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Futura" panose="020B0602020204020303" pitchFamily="34" charset="-79"/>
                <a:cs typeface="Futura" panose="020B0602020204020303" pitchFamily="34" charset="-79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20C0B-455C-B1A3-086B-81929E37B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32A58F-46DE-98EA-77AD-97AFE4E5127E}"/>
              </a:ext>
            </a:extLst>
          </p:cNvPr>
          <p:cNvSpPr/>
          <p:nvPr/>
        </p:nvSpPr>
        <p:spPr>
          <a:xfrm>
            <a:off x="0" y="6657975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55AC669-09DF-1045-5E16-0F4FF2CF1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AD2BD8-B85F-621E-E48C-0B58C14C7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FC74C8-8FAA-BFB5-6759-45439AD0E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6EF5-175D-5D9D-80CF-22ADBE41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88899-7F7F-DCD1-A3B4-D0ADD536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D401C-C0E3-FA6D-53C6-1DAC837C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4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6127C-47B2-F0D3-0F96-14EEF908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BE87-3284-C979-169D-0C667FB63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D5CE6-4F5B-33DF-5341-7B610C5DC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42699-DBC1-9E5E-00FE-40CF1DF3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BAB2E-419A-9947-AE39-0C1306DBF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52CD6-AB24-D0F3-8B36-80830244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96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A6B9-32DC-5CCF-7E95-5D7B9B2FA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7E9F0-972D-3831-A652-1F5E817C2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8CB53-3CE5-AD7C-F420-34C327D0E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E6DDA-9980-DF82-521D-7456A3B4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05BE-3A70-FB69-6F1A-8CF31173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A5CCF-AEC8-5076-8BF1-F26E7015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8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D5E5-99EA-8B56-B6D9-F620E625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86DD9-814B-ECCE-8AA5-91658EFBE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9EF4-A611-F902-88CF-530BAF7E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457B2-9EF2-823D-BBCF-7E187B78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FCD4F-139C-E4FD-26F3-D81C33B9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4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5124B-35F4-1226-EB60-A66AAF91E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FE998-61D1-237E-15CA-5AB40E578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C7C85-5FC5-C77E-988E-238AC96A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9E99B-8C37-7EDE-6FA3-DDECF1EA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E8DF-45D3-D39A-7C51-24E7DD92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8621109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335035A-C61F-FDEA-681A-A7845B43E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98363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6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884" y="365125"/>
            <a:ext cx="9440916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33E6875A-3F7F-1462-5495-BABAEE891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02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17BB-B2E2-2178-D489-E8A607FB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21FB4-F372-8237-9F0C-0E4733B0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FD32C-88AA-D6C9-8B55-2D4BFEA4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E6F21-5438-53CD-5903-CED41775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981B9-4BDD-26BC-E719-C27BB25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142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970B2D23-1730-2B6E-4A5E-7D71D7454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01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606" y="365125"/>
            <a:ext cx="8705193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2595680-C599-FE8F-3EF5-9946D831E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1037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29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8005B-040E-7B99-C8D7-07FD2B5E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D95DB-3C49-257D-48CD-3829831DD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3EF3B-9F2D-7D05-10C8-DC337C2A1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12039-D5A5-B4F0-2007-AB0BC799F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A895D-62D6-06B4-8358-EB2BFB470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B1819-F962-CB5F-D0C1-ABF3932C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CC903-97DA-AE74-D61F-450A53A0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98031F-1243-351F-8657-3F1413AA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1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094" y="365125"/>
            <a:ext cx="8057706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F5B5F63-360F-5C9E-D1B8-2FC22AF20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35301"/>
            <a:ext cx="1888319" cy="98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7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365125"/>
            <a:ext cx="9167648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C3D5E572-D299-136C-6CD0-708CEF071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07371"/>
            <a:ext cx="1116724" cy="111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7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0D91DD75-90A1-ECAC-4EDD-96EBFB6C5B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4886501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7" imgW="473" imgH="476" progId="TCLayout.ActiveDocument.1">
                  <p:embed/>
                </p:oleObj>
              </mc:Choice>
              <mc:Fallback>
                <p:oleObj name="think-cell Slide" r:id="rId17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D91DD75-90A1-ECAC-4EDD-96EBFB6C5B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CC5EBF-EEAF-C0F0-D7CB-85FD64E3F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5DC9-A248-9C05-6215-3929ED959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B9E48-0688-D1D6-EEBD-F5BCE5DDF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0B0E6C69-F3CB-4902-96B8-1BB1F9EEA24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9F0DC-7A47-4900-AAC8-3DF84186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506A-0D93-D84D-96CD-F7B585348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C4B3915E-556B-4CDB-B2CB-F6FD2D4BAD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B45A21-001C-E8C8-BA5B-A2A8942F94D5}"/>
              </a:ext>
            </a:extLst>
          </p:cNvPr>
          <p:cNvSpPr/>
          <p:nvPr/>
        </p:nvSpPr>
        <p:spPr>
          <a:xfrm>
            <a:off x="0" y="6657974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3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utura" panose="020B0602020204020303" pitchFamily="34" charset="-79"/>
          <a:ea typeface="+mj-ea"/>
          <a:cs typeface="Futura" panose="020B06020202040203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chart" Target="../charts/char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chart" Target="../charts/chart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DBDD-004C-4D56-5E69-529FB0490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Tarrant County Enrollment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62576-E01A-E17D-F38C-828407A08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2017-2023</a:t>
            </a:r>
          </a:p>
        </p:txBody>
      </p:sp>
    </p:spTree>
    <p:extLst>
      <p:ext uri="{BB962C8B-B14F-4D97-AF65-F5344CB8AC3E}">
        <p14:creationId xmlns:p14="http://schemas.microsoft.com/office/powerpoint/2010/main" val="278797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1D1D7BFA-CB9A-2D8E-D0A0-9E6A82243A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938437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D1D7BFA-CB9A-2D8E-D0A0-9E6A82243A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8D6E063-A499-D5A2-5441-7C953D28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9270124" cy="1325563"/>
          </a:xfrm>
        </p:spPr>
        <p:txBody>
          <a:bodyPr vert="horz">
            <a:noAutofit/>
          </a:bodyPr>
          <a:lstStyle/>
          <a:p>
            <a:r>
              <a:rPr lang="en-US" sz="2800">
                <a:cs typeface="Futura" panose="020B0602020204020303"/>
              </a:rPr>
              <a:t>Tarrant County Saw a Slight Increase in the Last Two Years in Enrollment in Traditional ISDs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67BA6CF-5127-D257-74EF-457DABBB08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255702"/>
              </p:ext>
            </p:extLst>
          </p:nvPr>
        </p:nvGraphicFramePr>
        <p:xfrm>
          <a:off x="978408" y="2228193"/>
          <a:ext cx="10235184" cy="2760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E08AF91-7E44-C74E-84CD-E075E1050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42714"/>
              </p:ext>
            </p:extLst>
          </p:nvPr>
        </p:nvGraphicFramePr>
        <p:xfrm>
          <a:off x="2148314" y="5017833"/>
          <a:ext cx="8659368" cy="4635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4842">
                  <a:extLst>
                    <a:ext uri="{9D8B030D-6E8A-4147-A177-3AD203B41FA5}">
                      <a16:colId xmlns:a16="http://schemas.microsoft.com/office/drawing/2014/main" val="2313423815"/>
                    </a:ext>
                  </a:extLst>
                </a:gridCol>
                <a:gridCol w="2164842">
                  <a:extLst>
                    <a:ext uri="{9D8B030D-6E8A-4147-A177-3AD203B41FA5}">
                      <a16:colId xmlns:a16="http://schemas.microsoft.com/office/drawing/2014/main" val="1679910934"/>
                    </a:ext>
                  </a:extLst>
                </a:gridCol>
                <a:gridCol w="2164842">
                  <a:extLst>
                    <a:ext uri="{9D8B030D-6E8A-4147-A177-3AD203B41FA5}">
                      <a16:colId xmlns:a16="http://schemas.microsoft.com/office/drawing/2014/main" val="4004683743"/>
                    </a:ext>
                  </a:extLst>
                </a:gridCol>
                <a:gridCol w="2164842">
                  <a:extLst>
                    <a:ext uri="{9D8B030D-6E8A-4147-A177-3AD203B41FA5}">
                      <a16:colId xmlns:a16="http://schemas.microsoft.com/office/drawing/2014/main" val="2706451166"/>
                    </a:ext>
                  </a:extLst>
                </a:gridCol>
              </a:tblGrid>
              <a:tr h="256208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2023 Enrollment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Change ‘17-’23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Change ’20-’23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Change ‘22-’23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47567"/>
                  </a:ext>
                </a:extLst>
              </a:tr>
              <a:tr h="175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chemeClr val="accent6"/>
                          </a:solidFill>
                          <a:effectLst/>
                          <a:cs typeface="Futura" panose="020B0602020204020303"/>
                        </a:rPr>
                        <a:t>364,387</a:t>
                      </a:r>
                      <a:endParaRPr lang="en-US" sz="12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Futura" panose="020B0602020204020303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-8,958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2,802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1,825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50819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515EC47-F9D3-1C3F-CC95-5FBF6BFD05E7}"/>
              </a:ext>
            </a:extLst>
          </p:cNvPr>
          <p:cNvSpPr txBox="1"/>
          <p:nvPr/>
        </p:nvSpPr>
        <p:spPr>
          <a:xfrm>
            <a:off x="505442" y="5025648"/>
            <a:ext cx="1152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cs typeface="Futura" panose="020B0602020204020303"/>
              </a:rPr>
              <a:t>Change in Enrollment 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D11F907-1C9F-A45E-9725-E646F52D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2993"/>
            <a:ext cx="11905488" cy="373634"/>
          </a:xfrm>
        </p:spPr>
        <p:txBody>
          <a:bodyPr/>
          <a:lstStyle/>
          <a:p>
            <a:r>
              <a:rPr lang="en-US" sz="1050"/>
              <a:t>Source: TEA TAPR, Reporting Years 2017-2023, US Census ACS 5-Year Estimates, 2017-2022. Note: Tarrant County Enrollment is a sum of enrollment from 17 traditional ISDs. Tarrant County School Aged Population includes children from ages 5-18 living in Tarrant County per the US Census boundaries.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C0C9A50-16D3-8B8F-A855-CC8E2640F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4631"/>
              </p:ext>
            </p:extLst>
          </p:nvPr>
        </p:nvGraphicFramePr>
        <p:xfrm>
          <a:off x="2148314" y="5681853"/>
          <a:ext cx="8659368" cy="4635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4842">
                  <a:extLst>
                    <a:ext uri="{9D8B030D-6E8A-4147-A177-3AD203B41FA5}">
                      <a16:colId xmlns:a16="http://schemas.microsoft.com/office/drawing/2014/main" val="2313423815"/>
                    </a:ext>
                  </a:extLst>
                </a:gridCol>
                <a:gridCol w="2164842">
                  <a:extLst>
                    <a:ext uri="{9D8B030D-6E8A-4147-A177-3AD203B41FA5}">
                      <a16:colId xmlns:a16="http://schemas.microsoft.com/office/drawing/2014/main" val="1679910934"/>
                    </a:ext>
                  </a:extLst>
                </a:gridCol>
                <a:gridCol w="2164842">
                  <a:extLst>
                    <a:ext uri="{9D8B030D-6E8A-4147-A177-3AD203B41FA5}">
                      <a16:colId xmlns:a16="http://schemas.microsoft.com/office/drawing/2014/main" val="4004683743"/>
                    </a:ext>
                  </a:extLst>
                </a:gridCol>
                <a:gridCol w="2164842">
                  <a:extLst>
                    <a:ext uri="{9D8B030D-6E8A-4147-A177-3AD203B41FA5}">
                      <a16:colId xmlns:a16="http://schemas.microsoft.com/office/drawing/2014/main" val="2706451166"/>
                    </a:ext>
                  </a:extLst>
                </a:gridCol>
              </a:tblGrid>
              <a:tr h="256208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2022 Population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Change ‘17-’22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Change ’20-’22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accent6"/>
                          </a:solidFill>
                          <a:cs typeface="Futura" panose="020B0602020204020303"/>
                        </a:rPr>
                        <a:t>Change ‘21-22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47567"/>
                  </a:ext>
                </a:extLst>
              </a:tr>
              <a:tr h="175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chemeClr val="accent6"/>
                          </a:solidFill>
                          <a:effectLst/>
                          <a:cs typeface="Futura" panose="020B0602020204020303"/>
                        </a:rPr>
                        <a:t>405,808</a:t>
                      </a:r>
                      <a:endParaRPr lang="en-US" sz="12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Futura" panose="020B0602020204020303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chemeClr val="accent6"/>
                          </a:solidFill>
                          <a:effectLst/>
                          <a:cs typeface="Futura" panose="020B0602020204020303"/>
                        </a:rPr>
                        <a:t>15,494</a:t>
                      </a:r>
                      <a:endParaRPr lang="en-US" sz="12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Futura" panose="020B0602020204020303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chemeClr val="accent6"/>
                          </a:solidFill>
                          <a:effectLst/>
                          <a:cs typeface="Futura" panose="020B0602020204020303"/>
                        </a:rPr>
                        <a:t>4,335</a:t>
                      </a:r>
                      <a:endParaRPr lang="en-US" sz="12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Futura" panose="020B0602020204020303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chemeClr val="accent6"/>
                          </a:solidFill>
                          <a:effectLst/>
                          <a:cs typeface="Futura" panose="020B0602020204020303"/>
                        </a:rPr>
                        <a:t>-2,618</a:t>
                      </a:r>
                      <a:endParaRPr lang="en-US" sz="12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Futura" panose="020B0602020204020303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50819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00E0C8E-E024-A1A2-9D25-38AF5745EC03}"/>
              </a:ext>
            </a:extLst>
          </p:cNvPr>
          <p:cNvSpPr txBox="1"/>
          <p:nvPr/>
        </p:nvSpPr>
        <p:spPr>
          <a:xfrm>
            <a:off x="505442" y="5666662"/>
            <a:ext cx="1152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cs typeface="Futura" panose="020B0602020204020303"/>
              </a:rPr>
              <a:t>Change in School-Aged Population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5445D3-D474-6BC3-1BEC-E3FD4CC06C16}"/>
              </a:ext>
            </a:extLst>
          </p:cNvPr>
          <p:cNvSpPr txBox="1"/>
          <p:nvPr/>
        </p:nvSpPr>
        <p:spPr>
          <a:xfrm>
            <a:off x="423334" y="1668776"/>
            <a:ext cx="11497320" cy="373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Longitudinal Enrollment and School-Aged Population for Tarrant County, 2017-2022, 2023</a:t>
            </a:r>
          </a:p>
        </p:txBody>
      </p:sp>
    </p:spTree>
    <p:extLst>
      <p:ext uri="{BB962C8B-B14F-4D97-AF65-F5344CB8AC3E}">
        <p14:creationId xmlns:p14="http://schemas.microsoft.com/office/powerpoint/2010/main" val="36568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2B49665A-488F-C5EB-D958-5BD581E31D7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514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B49665A-488F-C5EB-D958-5BD581E31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8D6E063-A499-D5A2-5441-7C953D28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9459310" cy="1325563"/>
          </a:xfrm>
        </p:spPr>
        <p:txBody>
          <a:bodyPr vert="horz">
            <a:noAutofit/>
          </a:bodyPr>
          <a:lstStyle/>
          <a:p>
            <a:r>
              <a:rPr lang="en-US" sz="2400">
                <a:cs typeface="Futura" panose="020B0602020204020303"/>
              </a:rPr>
              <a:t>Tarrant County’s Economic Disadvantage (</a:t>
            </a:r>
            <a:r>
              <a:rPr lang="en-US" sz="2400" err="1">
                <a:cs typeface="Futura" panose="020B0602020204020303"/>
              </a:rPr>
              <a:t>EcoDis</a:t>
            </a:r>
            <a:r>
              <a:rPr lang="en-US" sz="2400">
                <a:cs typeface="Futura" panose="020B0602020204020303"/>
              </a:rPr>
              <a:t>) Enrollment Steadily Increased from 2017-2023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D11F907-1C9F-A45E-9725-E646F52D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5080"/>
            <a:ext cx="9198864" cy="373634"/>
          </a:xfrm>
        </p:spPr>
        <p:txBody>
          <a:bodyPr/>
          <a:lstStyle/>
          <a:p>
            <a:pPr algn="l"/>
            <a:r>
              <a:rPr lang="en-US"/>
              <a:t>Source: TEA TAPR, Reporting Years 2017-2023.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863EBE4-1450-A9F8-9933-71691E7000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267586"/>
              </p:ext>
            </p:extLst>
          </p:nvPr>
        </p:nvGraphicFramePr>
        <p:xfrm>
          <a:off x="838199" y="2201334"/>
          <a:ext cx="10515600" cy="353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0E8ACD3-5C8A-6E00-075D-4142D7455D17}"/>
              </a:ext>
            </a:extLst>
          </p:cNvPr>
          <p:cNvSpPr txBox="1"/>
          <p:nvPr/>
        </p:nvSpPr>
        <p:spPr>
          <a:xfrm>
            <a:off x="347339" y="1616029"/>
            <a:ext cx="11497320" cy="373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Longitudinal </a:t>
            </a:r>
            <a:r>
              <a:rPr lang="en-US" err="1">
                <a:solidFill>
                  <a:schemeClr val="accent2"/>
                </a:solidFill>
              </a:rPr>
              <a:t>EcoDis</a:t>
            </a:r>
            <a:r>
              <a:rPr lang="en-US">
                <a:solidFill>
                  <a:schemeClr val="accent2"/>
                </a:solidFill>
              </a:rPr>
              <a:t> Enrollment for Tarrant County, 2017-2023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510A55-6D31-EFC8-B1E5-2DAFBD6A6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11232"/>
              </p:ext>
            </p:extLst>
          </p:nvPr>
        </p:nvGraphicFramePr>
        <p:xfrm>
          <a:off x="1366787" y="5736554"/>
          <a:ext cx="9910012" cy="47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716">
                  <a:extLst>
                    <a:ext uri="{9D8B030D-6E8A-4147-A177-3AD203B41FA5}">
                      <a16:colId xmlns:a16="http://schemas.microsoft.com/office/drawing/2014/main" val="1919705454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1014146341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136151550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2864284594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749604877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4103553718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1014941207"/>
                    </a:ext>
                  </a:extLst>
                </a:gridCol>
              </a:tblGrid>
              <a:tr h="4749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201,373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199,920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215,643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214,547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206,862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206,201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216,938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4677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A4901E-4650-C87E-E723-13F014FFA293}"/>
              </a:ext>
            </a:extLst>
          </p:cNvPr>
          <p:cNvSpPr txBox="1"/>
          <p:nvPr/>
        </p:nvSpPr>
        <p:spPr>
          <a:xfrm>
            <a:off x="91439" y="5505367"/>
            <a:ext cx="90221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/>
              <a:t>Count of </a:t>
            </a:r>
            <a:r>
              <a:rPr lang="en-US" sz="1050" err="1"/>
              <a:t>EcoDis</a:t>
            </a:r>
            <a:r>
              <a:rPr lang="en-US" sz="1050"/>
              <a:t> Enrollment in Tarrant County</a:t>
            </a:r>
          </a:p>
        </p:txBody>
      </p:sp>
    </p:spTree>
    <p:extLst>
      <p:ext uri="{BB962C8B-B14F-4D97-AF65-F5344CB8AC3E}">
        <p14:creationId xmlns:p14="http://schemas.microsoft.com/office/powerpoint/2010/main" val="168974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6E063-A499-D5A2-5441-7C953D28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9564413" cy="1325563"/>
          </a:xfrm>
        </p:spPr>
        <p:txBody>
          <a:bodyPr>
            <a:noAutofit/>
          </a:bodyPr>
          <a:lstStyle/>
          <a:p>
            <a:r>
              <a:rPr lang="en-US" sz="2400">
                <a:cs typeface="Futura" panose="020B0602020204020303"/>
              </a:rPr>
              <a:t>Tarrant County’s Emergent Bilingual/English Learner Enrollment Slowly Increasing Year-over-Year Since 2017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D11F907-1C9F-A45E-9725-E646F52D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6568" y="6247826"/>
            <a:ext cx="9198864" cy="373634"/>
          </a:xfrm>
        </p:spPr>
        <p:txBody>
          <a:bodyPr/>
          <a:lstStyle/>
          <a:p>
            <a:r>
              <a:rPr lang="en-US"/>
              <a:t>Source: TEA TAPR, Reporting Years 2017-2023.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710B9379-0707-E32A-0D51-A4A016A4B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444613"/>
              </p:ext>
            </p:extLst>
          </p:nvPr>
        </p:nvGraphicFramePr>
        <p:xfrm>
          <a:off x="838200" y="2209801"/>
          <a:ext cx="10515600" cy="3538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D25F519-FF54-6297-84E5-6061A56664F0}"/>
              </a:ext>
            </a:extLst>
          </p:cNvPr>
          <p:cNvSpPr txBox="1"/>
          <p:nvPr/>
        </p:nvSpPr>
        <p:spPr>
          <a:xfrm>
            <a:off x="347340" y="1690688"/>
            <a:ext cx="11497320" cy="373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Longitudinal EB/EL Enrollment for Tarrant County ISD’s, EB/EL Population, 2017-2023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8EC644-F4DF-FBC6-E679-DF73D3358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35116"/>
              </p:ext>
            </p:extLst>
          </p:nvPr>
        </p:nvGraphicFramePr>
        <p:xfrm>
          <a:off x="1366787" y="5736554"/>
          <a:ext cx="9910012" cy="47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716">
                  <a:extLst>
                    <a:ext uri="{9D8B030D-6E8A-4147-A177-3AD203B41FA5}">
                      <a16:colId xmlns:a16="http://schemas.microsoft.com/office/drawing/2014/main" val="1919705454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1014146341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136151550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2864284594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749604877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4103553718"/>
                    </a:ext>
                  </a:extLst>
                </a:gridCol>
                <a:gridCol w="1415716">
                  <a:extLst>
                    <a:ext uri="{9D8B030D-6E8A-4147-A177-3AD203B41FA5}">
                      <a16:colId xmlns:a16="http://schemas.microsoft.com/office/drawing/2014/main" val="1014941207"/>
                    </a:ext>
                  </a:extLst>
                </a:gridCol>
              </a:tblGrid>
              <a:tr h="4749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69,929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69,254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72,467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75,293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74,306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77,923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82,565</a:t>
                      </a: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4677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1604ED-1469-9754-0536-EA8E661068FF}"/>
              </a:ext>
            </a:extLst>
          </p:cNvPr>
          <p:cNvSpPr txBox="1"/>
          <p:nvPr/>
        </p:nvSpPr>
        <p:spPr>
          <a:xfrm>
            <a:off x="91439" y="5505367"/>
            <a:ext cx="90221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/>
              <a:t>Count of EB/EL Enrollment in Tarrant County</a:t>
            </a:r>
          </a:p>
        </p:txBody>
      </p:sp>
    </p:spTree>
    <p:extLst>
      <p:ext uri="{BB962C8B-B14F-4D97-AF65-F5344CB8AC3E}">
        <p14:creationId xmlns:p14="http://schemas.microsoft.com/office/powerpoint/2010/main" val="1955344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ev ">
  <a:themeElements>
    <a:clrScheme name="Rev Colors">
      <a:dk1>
        <a:srgbClr val="000000"/>
      </a:dk1>
      <a:lt1>
        <a:srgbClr val="FFFFFF"/>
      </a:lt1>
      <a:dk2>
        <a:srgbClr val="101740"/>
      </a:dk2>
      <a:lt2>
        <a:srgbClr val="BCBEC1"/>
      </a:lt2>
      <a:accent1>
        <a:srgbClr val="ED2324"/>
      </a:accent1>
      <a:accent2>
        <a:srgbClr val="EF6418"/>
      </a:accent2>
      <a:accent3>
        <a:srgbClr val="F89E1B"/>
      </a:accent3>
      <a:accent4>
        <a:srgbClr val="B8B8B8"/>
      </a:accent4>
      <a:accent5>
        <a:srgbClr val="423D42"/>
      </a:accent5>
      <a:accent6>
        <a:srgbClr val="0F173F"/>
      </a:accent6>
      <a:hlink>
        <a:srgbClr val="F89E1B"/>
      </a:hlink>
      <a:folHlink>
        <a:srgbClr val="666699"/>
      </a:folHlink>
    </a:clrScheme>
    <a:fontScheme name="Custom 1">
      <a:majorFont>
        <a:latin typeface="Futura Bold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2643476-95DE-4929-9E6F-604859A61F95}" vid="{F19E1EC0-7C9B-4368-809C-006D9671D9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182bcc-841a-4c1a-bf7d-7087e061937c">
      <Terms xmlns="http://schemas.microsoft.com/office/infopath/2007/PartnerControls"/>
    </lcf76f155ced4ddcb4097134ff3c332f>
    <TaxCatchAll xmlns="3f1d1c1a-aaa6-4856-885d-4dfea54523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81C5ECC7B647B67717D18811A9F9" ma:contentTypeVersion="15" ma:contentTypeDescription="Create a new document." ma:contentTypeScope="" ma:versionID="990d6504a74cbfb6cf52d85cd6e7e0c7">
  <xsd:schema xmlns:xsd="http://www.w3.org/2001/XMLSchema" xmlns:xs="http://www.w3.org/2001/XMLSchema" xmlns:p="http://schemas.microsoft.com/office/2006/metadata/properties" xmlns:ns2="00182bcc-841a-4c1a-bf7d-7087e061937c" xmlns:ns3="3f1d1c1a-aaa6-4856-885d-4dfea54523eb" targetNamespace="http://schemas.microsoft.com/office/2006/metadata/properties" ma:root="true" ma:fieldsID="7584d65f5d3f3e83eca519325c365920" ns2:_="" ns3:_="">
    <xsd:import namespace="00182bcc-841a-4c1a-bf7d-7087e061937c"/>
    <xsd:import namespace="3f1d1c1a-aaa6-4856-885d-4dfea54523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82bcc-841a-4c1a-bf7d-7087e06193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4302eab-2b6c-418f-a298-4d077cee08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d1c1a-aaa6-4856-885d-4dfea54523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be794e2-d4e6-4ad3-8599-46c95ac1c25f}" ma:internalName="TaxCatchAll" ma:showField="CatchAllData" ma:web="3f1d1c1a-aaa6-4856-885d-4dfea54523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8E37B4-0A74-424D-9C59-1D0B6B8E84AD}">
  <ds:schemaRefs>
    <ds:schemaRef ds:uri="00182bcc-841a-4c1a-bf7d-7087e061937c"/>
    <ds:schemaRef ds:uri="3f1d1c1a-aaa6-4856-885d-4dfea54523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B97039-0812-4243-A992-559E7E1E7253}">
  <ds:schemaRefs>
    <ds:schemaRef ds:uri="00182bcc-841a-4c1a-bf7d-7087e061937c"/>
    <ds:schemaRef ds:uri="3f1d1c1a-aaa6-4856-885d-4dfea54523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6B4527F-88BC-4BC6-9795-03B77AA73C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REV Template</Template>
  <Application>Microsoft Office PowerPoint</Application>
  <PresentationFormat>Widescreen</PresentationFormat>
  <Slides>4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Rev </vt:lpstr>
      <vt:lpstr>Tarrant County Enrollment Trends</vt:lpstr>
      <vt:lpstr>Tarrant County Saw a Slight Increase in the Last Two Years in Enrollment in Traditional ISDs</vt:lpstr>
      <vt:lpstr>Tarrant County’s Economic Disadvantage (EcoDis) Enrollment Steadily Increased from 2017-2023</vt:lpstr>
      <vt:lpstr>Tarrant County’s Emergent Bilingual/English Learner Enrollment Slowly Increasing Year-over-Year Since 2017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Tarrant County Enrollment Trends</dc:title>
  <dc:creator>Sofia Munoz</dc:creator>
  <cp:revision>1</cp:revision>
  <dcterms:created xsi:type="dcterms:W3CDTF">2024-05-22T15:36:45Z</dcterms:created>
  <dcterms:modified xsi:type="dcterms:W3CDTF">2024-08-28T14:48:52Z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0x01010074AB222A0C54F54DB75D0EEBBD682B4D</vt:lpwstr>
  </property>
  <property fmtid="{D5CDD505-2E9C-101B-9397-08002B2CF9AE}" pid="3" name="MediaServiceImageTags">
    <vt:lpwstr/>
  </property>
</Properties>
</file>