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29.xml" ContentType="application/vnd.openxmlformats-officedocument.presentationml.tag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1" r:id="rId5"/>
    <p:sldId id="2147376935" r:id="rId6"/>
    <p:sldId id="2147376946" r:id="rId7"/>
    <p:sldId id="2147376936" r:id="rId8"/>
    <p:sldId id="2147376951" r:id="rId9"/>
    <p:sldId id="2147376947" r:id="rId10"/>
    <p:sldId id="2147376953" r:id="rId11"/>
    <p:sldId id="2147376941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935"/>
    <a:srgbClr val="EF6418"/>
    <a:srgbClr val="ED2324"/>
    <a:srgbClr val="C00000"/>
    <a:srgbClr val="8B8E93"/>
    <a:srgbClr val="FAAC3F"/>
    <a:srgbClr val="F59A3D"/>
    <a:srgbClr val="F1893B"/>
    <a:srgbClr val="EA6E38"/>
    <a:srgbClr val="F7A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332120-83ED-344E-A38F-5B1540C78974}" v="89" dt="2024-08-28T15:41:07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Thornton" userId="6087d0d5-dbe0-4518-b0d3-b78d9768f1fa" providerId="ADAL" clId="{7A332120-83ED-344E-A38F-5B1540C78974}"/>
    <pc:docChg chg="custSel modSld">
      <pc:chgData name="Emily Thornton" userId="6087d0d5-dbe0-4518-b0d3-b78d9768f1fa" providerId="ADAL" clId="{7A332120-83ED-344E-A38F-5B1540C78974}" dt="2024-08-28T15:41:07.141" v="88" actId="404"/>
      <pc:docMkLst>
        <pc:docMk/>
      </pc:docMkLst>
      <pc:sldChg chg="modSp mod">
        <pc:chgData name="Emily Thornton" userId="6087d0d5-dbe0-4518-b0d3-b78d9768f1fa" providerId="ADAL" clId="{7A332120-83ED-344E-A38F-5B1540C78974}" dt="2024-08-28T15:40:59.187" v="86" actId="404"/>
        <pc:sldMkLst>
          <pc:docMk/>
          <pc:sldMk cId="2812445637" sldId="2147376935"/>
        </pc:sldMkLst>
        <pc:spChg chg="mod">
          <ac:chgData name="Emily Thornton" userId="6087d0d5-dbe0-4518-b0d3-b78d9768f1fa" providerId="ADAL" clId="{7A332120-83ED-344E-A38F-5B1540C78974}" dt="2024-08-28T15:14:57.587" v="60" actId="404"/>
          <ac:spMkLst>
            <pc:docMk/>
            <pc:sldMk cId="2812445637" sldId="2147376935"/>
            <ac:spMk id="7" creationId="{64357663-8AEF-A409-2751-EB690ABA1C4C}"/>
          </ac:spMkLst>
        </pc:spChg>
        <pc:spChg chg="mod">
          <ac:chgData name="Emily Thornton" userId="6087d0d5-dbe0-4518-b0d3-b78d9768f1fa" providerId="ADAL" clId="{7A332120-83ED-344E-A38F-5B1540C78974}" dt="2024-08-28T15:15:02.020" v="67" actId="1036"/>
          <ac:spMkLst>
            <pc:docMk/>
            <pc:sldMk cId="2812445637" sldId="2147376935"/>
            <ac:spMk id="19" creationId="{99D81303-966D-0218-7995-BF308689C3E0}"/>
          </ac:spMkLst>
        </pc:spChg>
        <pc:spChg chg="mod">
          <ac:chgData name="Emily Thornton" userId="6087d0d5-dbe0-4518-b0d3-b78d9768f1fa" providerId="ADAL" clId="{7A332120-83ED-344E-A38F-5B1540C78974}" dt="2024-08-28T15:40:59.187" v="86" actId="404"/>
          <ac:spMkLst>
            <pc:docMk/>
            <pc:sldMk cId="2812445637" sldId="2147376935"/>
            <ac:spMk id="41" creationId="{C5229A61-42C6-8D8D-2F4E-5F08758594C5}"/>
          </ac:spMkLst>
        </pc:spChg>
      </pc:sldChg>
      <pc:sldChg chg="modSp mod">
        <pc:chgData name="Emily Thornton" userId="6087d0d5-dbe0-4518-b0d3-b78d9768f1fa" providerId="ADAL" clId="{7A332120-83ED-344E-A38F-5B1540C78974}" dt="2024-08-28T15:41:07.141" v="88" actId="404"/>
        <pc:sldMkLst>
          <pc:docMk/>
          <pc:sldMk cId="669735564" sldId="2147376936"/>
        </pc:sldMkLst>
        <pc:spChg chg="mod">
          <ac:chgData name="Emily Thornton" userId="6087d0d5-dbe0-4518-b0d3-b78d9768f1fa" providerId="ADAL" clId="{7A332120-83ED-344E-A38F-5B1540C78974}" dt="2024-08-28T15:41:07.141" v="88" actId="404"/>
          <ac:spMkLst>
            <pc:docMk/>
            <pc:sldMk cId="669735564" sldId="2147376936"/>
            <ac:spMk id="6" creationId="{17CE0945-BB1B-9A76-0CFA-5C9C7552436B}"/>
          </ac:spMkLst>
        </pc:spChg>
        <pc:spChg chg="mod">
          <ac:chgData name="Emily Thornton" userId="6087d0d5-dbe0-4518-b0d3-b78d9768f1fa" providerId="ADAL" clId="{7A332120-83ED-344E-A38F-5B1540C78974}" dt="2024-08-28T15:15:47.112" v="85" actId="1036"/>
          <ac:spMkLst>
            <pc:docMk/>
            <pc:sldMk cId="669735564" sldId="2147376936"/>
            <ac:spMk id="7" creationId="{64357663-8AEF-A409-2751-EB690ABA1C4C}"/>
          </ac:spMkLst>
        </pc:spChg>
        <pc:spChg chg="mod">
          <ac:chgData name="Emily Thornton" userId="6087d0d5-dbe0-4518-b0d3-b78d9768f1fa" providerId="ADAL" clId="{7A332120-83ED-344E-A38F-5B1540C78974}" dt="2024-08-28T15:15:43.500" v="81" actId="1036"/>
          <ac:spMkLst>
            <pc:docMk/>
            <pc:sldMk cId="669735564" sldId="2147376936"/>
            <ac:spMk id="19" creationId="{99D81303-966D-0218-7995-BF308689C3E0}"/>
          </ac:spMkLst>
        </pc:spChg>
      </pc:sldChg>
      <pc:sldChg chg="modSp mod">
        <pc:chgData name="Emily Thornton" userId="6087d0d5-dbe0-4518-b0d3-b78d9768f1fa" providerId="ADAL" clId="{7A332120-83ED-344E-A38F-5B1540C78974}" dt="2024-08-28T14:44:28.491" v="19" actId="1036"/>
        <pc:sldMkLst>
          <pc:docMk/>
          <pc:sldMk cId="850474172" sldId="2147376941"/>
        </pc:sldMkLst>
        <pc:spChg chg="mod">
          <ac:chgData name="Emily Thornton" userId="6087d0d5-dbe0-4518-b0d3-b78d9768f1fa" providerId="ADAL" clId="{7A332120-83ED-344E-A38F-5B1540C78974}" dt="2024-08-28T14:44:28.491" v="19" actId="1036"/>
          <ac:spMkLst>
            <pc:docMk/>
            <pc:sldMk cId="850474172" sldId="2147376941"/>
            <ac:spMk id="19" creationId="{99D81303-966D-0218-7995-BF308689C3E0}"/>
          </ac:spMkLst>
        </pc:spChg>
      </pc:sldChg>
      <pc:sldChg chg="modSp mod">
        <pc:chgData name="Emily Thornton" userId="6087d0d5-dbe0-4518-b0d3-b78d9768f1fa" providerId="ADAL" clId="{7A332120-83ED-344E-A38F-5B1540C78974}" dt="2024-08-28T15:41:02.996" v="87" actId="404"/>
        <pc:sldMkLst>
          <pc:docMk/>
          <pc:sldMk cId="1797400157" sldId="2147376946"/>
        </pc:sldMkLst>
        <pc:spChg chg="mod">
          <ac:chgData name="Emily Thornton" userId="6087d0d5-dbe0-4518-b0d3-b78d9768f1fa" providerId="ADAL" clId="{7A332120-83ED-344E-A38F-5B1540C78974}" dt="2024-08-28T15:15:18.332" v="72" actId="1076"/>
          <ac:spMkLst>
            <pc:docMk/>
            <pc:sldMk cId="1797400157" sldId="2147376946"/>
            <ac:spMk id="7" creationId="{64357663-8AEF-A409-2751-EB690ABA1C4C}"/>
          </ac:spMkLst>
        </pc:spChg>
        <pc:spChg chg="mod">
          <ac:chgData name="Emily Thornton" userId="6087d0d5-dbe0-4518-b0d3-b78d9768f1fa" providerId="ADAL" clId="{7A332120-83ED-344E-A38F-5B1540C78974}" dt="2024-08-28T15:15:21.033" v="73" actId="1076"/>
          <ac:spMkLst>
            <pc:docMk/>
            <pc:sldMk cId="1797400157" sldId="2147376946"/>
            <ac:spMk id="19" creationId="{99D81303-966D-0218-7995-BF308689C3E0}"/>
          </ac:spMkLst>
        </pc:spChg>
        <pc:spChg chg="mod">
          <ac:chgData name="Emily Thornton" userId="6087d0d5-dbe0-4518-b0d3-b78d9768f1fa" providerId="ADAL" clId="{7A332120-83ED-344E-A38F-5B1540C78974}" dt="2024-08-28T15:41:02.996" v="87" actId="404"/>
          <ac:spMkLst>
            <pc:docMk/>
            <pc:sldMk cId="1797400157" sldId="2147376946"/>
            <ac:spMk id="41" creationId="{C5229A61-42C6-8D8D-2F4E-5F08758594C5}"/>
          </ac:spMkLst>
        </pc:spChg>
      </pc:sldChg>
      <pc:sldChg chg="modSp mod">
        <pc:chgData name="Emily Thornton" userId="6087d0d5-dbe0-4518-b0d3-b78d9768f1fa" providerId="ADAL" clId="{7A332120-83ED-344E-A38F-5B1540C78974}" dt="2024-08-28T14:44:37.464" v="27" actId="1036"/>
        <pc:sldMkLst>
          <pc:docMk/>
          <pc:sldMk cId="859153345" sldId="2147376951"/>
        </pc:sldMkLst>
        <pc:spChg chg="mod">
          <ac:chgData name="Emily Thornton" userId="6087d0d5-dbe0-4518-b0d3-b78d9768f1fa" providerId="ADAL" clId="{7A332120-83ED-344E-A38F-5B1540C78974}" dt="2024-08-28T14:44:37.464" v="27" actId="1036"/>
          <ac:spMkLst>
            <pc:docMk/>
            <pc:sldMk cId="859153345" sldId="2147376951"/>
            <ac:spMk id="202" creationId="{00000000-0000-0000-0000-000000000000}"/>
          </ac:spMkLst>
        </pc:spChg>
      </pc:sldChg>
      <pc:sldChg chg="modSp mod">
        <pc:chgData name="Emily Thornton" userId="6087d0d5-dbe0-4518-b0d3-b78d9768f1fa" providerId="ADAL" clId="{7A332120-83ED-344E-A38F-5B1540C78974}" dt="2024-08-28T14:44:22.112" v="10" actId="1036"/>
        <pc:sldMkLst>
          <pc:docMk/>
          <pc:sldMk cId="2723397456" sldId="2147376953"/>
        </pc:sldMkLst>
        <pc:spChg chg="mod">
          <ac:chgData name="Emily Thornton" userId="6087d0d5-dbe0-4518-b0d3-b78d9768f1fa" providerId="ADAL" clId="{7A332120-83ED-344E-A38F-5B1540C78974}" dt="2024-08-28T14:44:22.112" v="10" actId="1036"/>
          <ac:spMkLst>
            <pc:docMk/>
            <pc:sldMk cId="2723397456" sldId="2147376953"/>
            <ac:spMk id="19" creationId="{99D81303-966D-0218-7995-BF308689C3E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27_A7A283C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32_6B22265D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28_27EB5A8C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37_3335A3C1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39_A253BF50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7FFE5F2D_32B134BC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</c:v>
                </c:pt>
              </c:strCache>
            </c:strRef>
          </c:tx>
          <c:spPr>
            <a:ln w="28575" cap="rnd">
              <a:solidFill>
                <a:srgbClr val="E5593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55935"/>
              </a:solidFill>
              <a:ln w="9525">
                <a:solidFill>
                  <a:srgbClr val="E55935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2826473586127348E-2"/>
                  <c:y val="4.5151027760046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07-4371-9F02-B308139E07DD}"/>
                </c:ext>
              </c:extLst>
            </c:dLbl>
            <c:dLbl>
              <c:idx val="3"/>
              <c:layout>
                <c:manualLayout>
                  <c:x val="-2.2826473586127431E-2"/>
                  <c:y val="3.854155471980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07-4371-9F02-B308139E07DD}"/>
                </c:ext>
              </c:extLst>
            </c:dLbl>
            <c:dLbl>
              <c:idx val="4"/>
              <c:layout>
                <c:manualLayout>
                  <c:x val="-2.3980928048671073E-2"/>
                  <c:y val="4.184629123992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07-4371-9F02-B308139E07DD}"/>
                </c:ext>
              </c:extLst>
            </c:dLbl>
            <c:dLbl>
              <c:idx val="5"/>
              <c:layout>
                <c:manualLayout>
                  <c:x val="-1.5899746810864999E-2"/>
                  <c:y val="4.5151027760046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56-4C0D-8640-6FB110D41E48}"/>
                </c:ext>
              </c:extLst>
            </c:dLbl>
            <c:dLbl>
              <c:idx val="6"/>
              <c:layout>
                <c:manualLayout>
                  <c:x val="-1.9443922010874234E-2"/>
                  <c:y val="2.5430077630082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F-4199-BA9D-88B398533A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0.48</c:v>
                </c:pt>
                <c:pt idx="1">
                  <c:v>0.45</c:v>
                </c:pt>
                <c:pt idx="3">
                  <c:v>0.33</c:v>
                </c:pt>
                <c:pt idx="4">
                  <c:v>0.4</c:v>
                </c:pt>
                <c:pt idx="5">
                  <c:v>0.44</c:v>
                </c:pt>
                <c:pt idx="6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6-4C0D-8640-6FB110D41E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E55935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E55935"/>
              </a:solidFill>
              <a:ln w="9525">
                <a:solidFill>
                  <a:srgbClr val="E55935"/>
                </a:solidFill>
                <a:prstDash val="dash"/>
              </a:ln>
              <a:effectLst/>
            </c:spPr>
          </c:marker>
          <c:dLbls>
            <c:dLbl>
              <c:idx val="1"/>
              <c:layout>
                <c:manualLayout>
                  <c:x val="-2.2826473586127348E-2"/>
                  <c:y val="-4.1846031024450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07-4371-9F02-B308139E07DD}"/>
                </c:ext>
              </c:extLst>
            </c:dLbl>
            <c:dLbl>
              <c:idx val="3"/>
              <c:layout>
                <c:manualLayout>
                  <c:x val="-2.2826473586127431E-2"/>
                  <c:y val="-3.52365579842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56-4C0D-8640-6FB110D41E48}"/>
                </c:ext>
              </c:extLst>
            </c:dLbl>
            <c:dLbl>
              <c:idx val="4"/>
              <c:layout>
                <c:manualLayout>
                  <c:x val="-2.3980928048671073E-2"/>
                  <c:y val="-2.2017611903713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56-4C0D-8640-6FB110D41E48}"/>
                </c:ext>
              </c:extLst>
            </c:dLbl>
            <c:dLbl>
              <c:idx val="5"/>
              <c:layout>
                <c:manualLayout>
                  <c:x val="-2.1672019123583623E-2"/>
                  <c:y val="-3.5236557984204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56-4C0D-8640-6FB110D41E48}"/>
                </c:ext>
              </c:extLst>
            </c:dLbl>
            <c:dLbl>
              <c:idx val="6"/>
              <c:layout>
                <c:manualLayout>
                  <c:x val="-1.9443922010874234E-2"/>
                  <c:y val="-4.5258236535345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1F-4199-BA9D-88B398533A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0.47</c:v>
                </c:pt>
                <c:pt idx="1">
                  <c:v>0.46</c:v>
                </c:pt>
                <c:pt idx="3">
                  <c:v>0.34</c:v>
                </c:pt>
                <c:pt idx="4">
                  <c:v>0.41</c:v>
                </c:pt>
                <c:pt idx="5">
                  <c:v>0.46</c:v>
                </c:pt>
                <c:pt idx="6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6-4C0D-8640-6FB110D41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93200"/>
        <c:axId val="406104528"/>
      </c:lineChart>
      <c:catAx>
        <c:axId val="3930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04528"/>
        <c:crosses val="autoZero"/>
        <c:auto val="1"/>
        <c:lblAlgn val="ctr"/>
        <c:lblOffset val="100"/>
        <c:noMultiLvlLbl val="0"/>
      </c:catAx>
      <c:valAx>
        <c:axId val="406104528"/>
        <c:scaling>
          <c:orientation val="minMax"/>
          <c:max val="0.55000000000000004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0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</c:v>
                </c:pt>
              </c:strCache>
            </c:strRef>
          </c:tx>
          <c:spPr>
            <a:ln w="28575" cap="rnd">
              <a:solidFill>
                <a:srgbClr val="ED773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7739"/>
              </a:solidFill>
              <a:ln w="9525">
                <a:solidFill>
                  <a:srgbClr val="ED7739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2826473586127348E-2"/>
                  <c:y val="4.5151027760046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07-4371-9F02-B308139E07DD}"/>
                </c:ext>
              </c:extLst>
            </c:dLbl>
            <c:dLbl>
              <c:idx val="3"/>
              <c:layout>
                <c:manualLayout>
                  <c:x val="-2.2826473586127431E-2"/>
                  <c:y val="3.854155471980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07-4371-9F02-B308139E07DD}"/>
                </c:ext>
              </c:extLst>
            </c:dLbl>
            <c:dLbl>
              <c:idx val="4"/>
              <c:layout>
                <c:manualLayout>
                  <c:x val="-2.3980928048671073E-2"/>
                  <c:y val="4.184629123992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07-4371-9F02-B308139E07DD}"/>
                </c:ext>
              </c:extLst>
            </c:dLbl>
            <c:dLbl>
              <c:idx val="5"/>
              <c:layout>
                <c:manualLayout>
                  <c:x val="-1.5899746810864999E-2"/>
                  <c:y val="4.5151027760046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56-4C0D-8640-6FB110D41E48}"/>
                </c:ext>
              </c:extLst>
            </c:dLbl>
            <c:dLbl>
              <c:idx val="6"/>
              <c:layout>
                <c:manualLayout>
                  <c:x val="-2.7103772820814942E-2"/>
                  <c:y val="4.3358143144011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B7-48A6-B296-93388AC09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0.59</c:v>
                </c:pt>
                <c:pt idx="1">
                  <c:v>0.63</c:v>
                </c:pt>
                <c:pt idx="3">
                  <c:v>0.39</c:v>
                </c:pt>
                <c:pt idx="4">
                  <c:v>0.45</c:v>
                </c:pt>
                <c:pt idx="5">
                  <c:v>0.43</c:v>
                </c:pt>
                <c:pt idx="6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6-4C0D-8640-6FB110D41E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ED7739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ED7739"/>
              </a:solidFill>
              <a:ln w="9525">
                <a:solidFill>
                  <a:srgbClr val="ED7739"/>
                </a:solidFill>
                <a:prstDash val="dash"/>
              </a:ln>
              <a:effectLst/>
            </c:spPr>
          </c:marker>
          <c:dLbls>
            <c:dLbl>
              <c:idx val="1"/>
              <c:layout>
                <c:manualLayout>
                  <c:x val="-2.2826473586127348E-2"/>
                  <c:y val="-4.1846031024450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07-4371-9F02-B308139E07DD}"/>
                </c:ext>
              </c:extLst>
            </c:dLbl>
            <c:dLbl>
              <c:idx val="3"/>
              <c:layout>
                <c:manualLayout>
                  <c:x val="-2.2826473586127431E-2"/>
                  <c:y val="-3.52365579842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56-4C0D-8640-6FB110D41E48}"/>
                </c:ext>
              </c:extLst>
            </c:dLbl>
            <c:dLbl>
              <c:idx val="4"/>
              <c:layout>
                <c:manualLayout>
                  <c:x val="-2.3980928048671073E-2"/>
                  <c:y val="-2.2017611903713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56-4C0D-8640-6FB110D41E48}"/>
                </c:ext>
              </c:extLst>
            </c:dLbl>
            <c:dLbl>
              <c:idx val="5"/>
              <c:layout>
                <c:manualLayout>
                  <c:x val="-2.1672019123583623E-2"/>
                  <c:y val="-3.5236557984204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56-4C0D-8640-6FB110D41E48}"/>
                </c:ext>
              </c:extLst>
            </c:dLbl>
            <c:dLbl>
              <c:idx val="6"/>
              <c:layout>
                <c:manualLayout>
                  <c:x val="-2.3640409433183768E-2"/>
                  <c:y val="-4.00534066238889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B7-48A6-B296-93388AC09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0.56000000000000005</c:v>
                </c:pt>
                <c:pt idx="1">
                  <c:v>0.62</c:v>
                </c:pt>
                <c:pt idx="3">
                  <c:v>0.41</c:v>
                </c:pt>
                <c:pt idx="4">
                  <c:v>0.46</c:v>
                </c:pt>
                <c:pt idx="5">
                  <c:v>0.45</c:v>
                </c:pt>
                <c:pt idx="6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6-4C0D-8640-6FB110D41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93200"/>
        <c:axId val="406104528"/>
      </c:lineChart>
      <c:catAx>
        <c:axId val="3930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04528"/>
        <c:crosses val="autoZero"/>
        <c:auto val="1"/>
        <c:lblAlgn val="ctr"/>
        <c:lblOffset val="100"/>
        <c:noMultiLvlLbl val="0"/>
      </c:catAx>
      <c:valAx>
        <c:axId val="406104528"/>
        <c:scaling>
          <c:orientation val="minMax"/>
          <c:max val="0.70000000000000007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0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DA-4386-B2DD-4B389543BA8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DA-4386-B2DD-4B389543BA83}"/>
                </c:ext>
              </c:extLst>
            </c:dLbl>
            <c:dLbl>
              <c:idx val="3"/>
              <c:layout>
                <c:manualLayout>
                  <c:x val="-1.9363110198496257E-2"/>
                  <c:y val="3.523681819967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DA-4386-B2DD-4B389543BA83}"/>
                </c:ext>
              </c:extLst>
            </c:dLbl>
            <c:dLbl>
              <c:idx val="4"/>
              <c:layout>
                <c:manualLayout>
                  <c:x val="-2.3980928048671073E-2"/>
                  <c:y val="3.1932081679555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DA-4386-B2DD-4B389543BA83}"/>
                </c:ext>
              </c:extLst>
            </c:dLbl>
            <c:dLbl>
              <c:idx val="5"/>
              <c:layout>
                <c:manualLayout>
                  <c:x val="-2.0517564661039898E-2"/>
                  <c:y val="4.184629123992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49-40DC-B811-1F067A75F39C}"/>
                </c:ext>
              </c:extLst>
            </c:dLbl>
            <c:dLbl>
              <c:idx val="6"/>
              <c:layout>
                <c:manualLayout>
                  <c:x val="-2.3640409433183768E-2"/>
                  <c:y val="4.3358143144011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B0-477C-B953-7791529B4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0.46</c:v>
                </c:pt>
                <c:pt idx="1">
                  <c:v>0.48</c:v>
                </c:pt>
                <c:pt idx="3">
                  <c:v>0.32</c:v>
                </c:pt>
                <c:pt idx="4">
                  <c:v>0.38</c:v>
                </c:pt>
                <c:pt idx="5">
                  <c:v>0.41</c:v>
                </c:pt>
                <c:pt idx="6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6-4C0D-8640-6FB110D41E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prstDash val="dash"/>
              </a:ln>
              <a:effectLst/>
            </c:spPr>
          </c:marker>
          <c:dLbls>
            <c:dLbl>
              <c:idx val="3"/>
              <c:layout>
                <c:manualLayout>
                  <c:x val="-2.2826473586127431E-2"/>
                  <c:y val="-3.1931821464081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56-4C0D-8640-6FB110D41E48}"/>
                </c:ext>
              </c:extLst>
            </c:dLbl>
            <c:dLbl>
              <c:idx val="4"/>
              <c:layout>
                <c:manualLayout>
                  <c:x val="-2.3980928048671073E-2"/>
                  <c:y val="-2.5322348423835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56-4C0D-8640-6FB110D41E48}"/>
                </c:ext>
              </c:extLst>
            </c:dLbl>
            <c:dLbl>
              <c:idx val="5"/>
              <c:layout>
                <c:manualLayout>
                  <c:x val="-2.2826473586127348E-2"/>
                  <c:y val="-4.1846031024450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49-40DC-B811-1F067A75F39C}"/>
                </c:ext>
              </c:extLst>
            </c:dLbl>
            <c:dLbl>
              <c:idx val="6"/>
              <c:layout>
                <c:manualLayout>
                  <c:x val="-2.3640409433183768E-2"/>
                  <c:y val="-3.01391970635204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B0-477C-B953-7791529B4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Prelim 2024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0.46</c:v>
                </c:pt>
                <c:pt idx="1">
                  <c:v>0.48</c:v>
                </c:pt>
                <c:pt idx="3">
                  <c:v>0.34</c:v>
                </c:pt>
                <c:pt idx="4">
                  <c:v>0.39</c:v>
                </c:pt>
                <c:pt idx="5">
                  <c:v>0.42</c:v>
                </c:pt>
                <c:pt idx="6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6-4C0D-8640-6FB110D41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93200"/>
        <c:axId val="406104528"/>
      </c:lineChart>
      <c:catAx>
        <c:axId val="3930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104528"/>
        <c:crosses val="autoZero"/>
        <c:auto val="1"/>
        <c:lblAlgn val="ctr"/>
        <c:lblOffset val="100"/>
        <c:noMultiLvlLbl val="0"/>
      </c:catAx>
      <c:valAx>
        <c:axId val="406104528"/>
        <c:scaling>
          <c:orientation val="minMax"/>
          <c:max val="0.55000000000000004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0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302380298247792E-2"/>
          <c:y val="9.7144932441241769E-2"/>
          <c:w val="0.9409803866949159"/>
          <c:h val="0.77028086690482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Tarrant Co.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4E-4CB7-B7E2-50989540A8B0}"/>
              </c:ext>
            </c:extLst>
          </c:dPt>
          <c:dPt>
            <c:idx val="1"/>
            <c:invertIfNegative val="0"/>
            <c:bubble3D val="0"/>
            <c:spPr>
              <a:solidFill>
                <a:srgbClr val="E14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AB4E-4CB7-B7E2-50989540A8B0}"/>
              </c:ext>
            </c:extLst>
          </c:dPt>
          <c:dPt>
            <c:idx val="2"/>
            <c:invertIfNegative val="0"/>
            <c:bubble3D val="0"/>
            <c:spPr>
              <a:solidFill>
                <a:srgbClr val="EA6E3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4E-4CB7-B7E2-50989540A8B0}"/>
              </c:ext>
            </c:extLst>
          </c:dPt>
          <c:dPt>
            <c:idx val="3"/>
            <c:invertIfNegative val="0"/>
            <c:bubble3D val="0"/>
            <c:spPr>
              <a:solidFill>
                <a:srgbClr val="F1893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AB4E-4CB7-B7E2-50989540A8B0}"/>
              </c:ext>
            </c:extLst>
          </c:dPt>
          <c:dPt>
            <c:idx val="4"/>
            <c:invertIfNegative val="0"/>
            <c:bubble3D val="0"/>
            <c:spPr>
              <a:solidFill>
                <a:srgbClr val="F59A3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525-41AD-88C4-BC0DF2C3653D}"/>
              </c:ext>
            </c:extLst>
          </c:dPt>
          <c:dPt>
            <c:idx val="5"/>
            <c:invertIfNegative val="0"/>
            <c:bubble3D val="0"/>
            <c:spPr>
              <a:solidFill>
                <a:srgbClr val="FAAC3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25-41AD-88C4-BC0DF2C3653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525-41AD-88C4-BC0DF2C365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3rd Grade Math</c:v>
                </c:pt>
                <c:pt idx="1">
                  <c:v>4th Grade Math</c:v>
                </c:pt>
                <c:pt idx="2">
                  <c:v>5th Grade Math</c:v>
                </c:pt>
                <c:pt idx="3">
                  <c:v>6th Grade Math</c:v>
                </c:pt>
                <c:pt idx="4">
                  <c:v>7th Grade Math</c:v>
                </c:pt>
                <c:pt idx="5">
                  <c:v>8th Grade Math</c:v>
                </c:pt>
                <c:pt idx="6">
                  <c:v>Grade 3-8 Math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</c:v>
                </c:pt>
                <c:pt idx="1">
                  <c:v>0.41</c:v>
                </c:pt>
                <c:pt idx="2">
                  <c:v>0.45</c:v>
                </c:pt>
                <c:pt idx="3">
                  <c:v>0.38</c:v>
                </c:pt>
                <c:pt idx="4">
                  <c:v>0.31</c:v>
                </c:pt>
                <c:pt idx="5">
                  <c:v>0.39</c:v>
                </c:pt>
                <c:pt idx="6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D-4920-9965-0911793593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070480495"/>
        <c:axId val="232165952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ash"/>
            <c:size val="20"/>
            <c:spPr>
              <a:solidFill>
                <a:schemeClr val="bg2">
                  <a:lumMod val="50000"/>
                </a:schemeClr>
              </a:solidFill>
              <a:ln w="0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dPt>
            <c:idx val="2"/>
            <c:marker>
              <c:symbol val="dash"/>
              <c:size val="20"/>
              <c:spPr>
                <a:solidFill>
                  <a:schemeClr val="bg2">
                    <a:lumMod val="50000"/>
                  </a:schemeClr>
                </a:solidFill>
                <a:ln w="0" cmpd="sng">
                  <a:solidFill>
                    <a:schemeClr val="bg2">
                      <a:lumMod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A1D-40CE-99A5-866E6A6F23C2}"/>
              </c:ext>
            </c:extLst>
          </c:dPt>
          <c:cat>
            <c:strRef>
              <c:f>Sheet1!$B$1:$H$1</c:f>
              <c:strCache>
                <c:ptCount val="7"/>
                <c:pt idx="0">
                  <c:v>3rd Grade Math</c:v>
                </c:pt>
                <c:pt idx="1">
                  <c:v>4th Grade Math</c:v>
                </c:pt>
                <c:pt idx="2">
                  <c:v>5th Grade Math</c:v>
                </c:pt>
                <c:pt idx="3">
                  <c:v>6th Grade Math</c:v>
                </c:pt>
                <c:pt idx="4">
                  <c:v>7th Grade Math</c:v>
                </c:pt>
                <c:pt idx="5">
                  <c:v>8th Grade Math</c:v>
                </c:pt>
                <c:pt idx="6">
                  <c:v>Grade 3-8 Math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</c:v>
                </c:pt>
                <c:pt idx="1">
                  <c:v>0.44</c:v>
                </c:pt>
                <c:pt idx="2">
                  <c:v>0.48</c:v>
                </c:pt>
                <c:pt idx="3">
                  <c:v>0.37</c:v>
                </c:pt>
                <c:pt idx="4">
                  <c:v>0.32</c:v>
                </c:pt>
                <c:pt idx="5">
                  <c:v>0.4</c:v>
                </c:pt>
                <c:pt idx="6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1D-40CE-99A5-866E6A6F2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480495"/>
        <c:axId val="232165952"/>
      </c:lineChart>
      <c:catAx>
        <c:axId val="20704804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65952"/>
        <c:crosses val="autoZero"/>
        <c:auto val="1"/>
        <c:lblAlgn val="ctr"/>
        <c:lblOffset val="100"/>
        <c:noMultiLvlLbl val="0"/>
      </c:catAx>
      <c:valAx>
        <c:axId val="232165952"/>
        <c:scaling>
          <c:orientation val="minMax"/>
          <c:max val="0.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0480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730496835578291E-2"/>
          <c:y val="3.1619230945506213E-2"/>
          <c:w val="0.94192189290951867"/>
          <c:h val="0.803623275585498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4th Grade Math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H</c:v>
                </c:pt>
                <c:pt idx="3">
                  <c:v>District G</c:v>
                </c:pt>
                <c:pt idx="4">
                  <c:v>District Q</c:v>
                </c:pt>
                <c:pt idx="5">
                  <c:v>District M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A</c:v>
                </c:pt>
                <c:pt idx="9">
                  <c:v>District C</c:v>
                </c:pt>
                <c:pt idx="10">
                  <c:v>District O</c:v>
                </c:pt>
                <c:pt idx="11">
                  <c:v>District B</c:v>
                </c:pt>
                <c:pt idx="12">
                  <c:v>District N</c:v>
                </c:pt>
                <c:pt idx="13">
                  <c:v>District D</c:v>
                </c:pt>
                <c:pt idx="14">
                  <c:v>District J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0.86</c:v>
                </c:pt>
                <c:pt idx="1">
                  <c:v>0.54</c:v>
                </c:pt>
                <c:pt idx="2">
                  <c:v>0.53</c:v>
                </c:pt>
                <c:pt idx="3">
                  <c:v>0.52</c:v>
                </c:pt>
                <c:pt idx="4">
                  <c:v>0.48</c:v>
                </c:pt>
                <c:pt idx="5">
                  <c:v>0.48</c:v>
                </c:pt>
                <c:pt idx="6">
                  <c:v>0.45</c:v>
                </c:pt>
                <c:pt idx="7">
                  <c:v>0.45</c:v>
                </c:pt>
                <c:pt idx="8">
                  <c:v>0.43</c:v>
                </c:pt>
                <c:pt idx="9">
                  <c:v>0.38</c:v>
                </c:pt>
                <c:pt idx="10">
                  <c:v>0.37</c:v>
                </c:pt>
                <c:pt idx="11">
                  <c:v>0.35</c:v>
                </c:pt>
                <c:pt idx="12">
                  <c:v>0.31</c:v>
                </c:pt>
                <c:pt idx="13">
                  <c:v>0.31</c:v>
                </c:pt>
                <c:pt idx="14">
                  <c:v>0.3</c:v>
                </c:pt>
                <c:pt idx="15">
                  <c:v>0.3</c:v>
                </c:pt>
                <c:pt idx="16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1-4D1D-9E18-8EA1BE7EC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00109008"/>
        <c:axId val="90395379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8B8E9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H</c:v>
                </c:pt>
                <c:pt idx="3">
                  <c:v>District G</c:v>
                </c:pt>
                <c:pt idx="4">
                  <c:v>District Q</c:v>
                </c:pt>
                <c:pt idx="5">
                  <c:v>District M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A</c:v>
                </c:pt>
                <c:pt idx="9">
                  <c:v>District C</c:v>
                </c:pt>
                <c:pt idx="10">
                  <c:v>District O</c:v>
                </c:pt>
                <c:pt idx="11">
                  <c:v>District B</c:v>
                </c:pt>
                <c:pt idx="12">
                  <c:v>District N</c:v>
                </c:pt>
                <c:pt idx="13">
                  <c:v>District D</c:v>
                </c:pt>
                <c:pt idx="14">
                  <c:v>District J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Sheet1!$C$2:$C$18</c:f>
              <c:numCache>
                <c:formatCode>0%</c:formatCode>
                <c:ptCount val="17"/>
                <c:pt idx="0">
                  <c:v>0.44</c:v>
                </c:pt>
                <c:pt idx="1">
                  <c:v>0.44</c:v>
                </c:pt>
                <c:pt idx="2">
                  <c:v>0.44</c:v>
                </c:pt>
                <c:pt idx="3">
                  <c:v>0.44</c:v>
                </c:pt>
                <c:pt idx="4">
                  <c:v>0.44</c:v>
                </c:pt>
                <c:pt idx="5">
                  <c:v>0.44</c:v>
                </c:pt>
                <c:pt idx="6">
                  <c:v>0.44</c:v>
                </c:pt>
                <c:pt idx="7">
                  <c:v>0.44</c:v>
                </c:pt>
                <c:pt idx="8">
                  <c:v>0.44</c:v>
                </c:pt>
                <c:pt idx="9">
                  <c:v>0.44</c:v>
                </c:pt>
                <c:pt idx="10">
                  <c:v>0.44</c:v>
                </c:pt>
                <c:pt idx="11">
                  <c:v>0.44</c:v>
                </c:pt>
                <c:pt idx="12">
                  <c:v>0.44</c:v>
                </c:pt>
                <c:pt idx="13">
                  <c:v>0.44</c:v>
                </c:pt>
                <c:pt idx="14">
                  <c:v>0.44</c:v>
                </c:pt>
                <c:pt idx="15">
                  <c:v>0.44</c:v>
                </c:pt>
                <c:pt idx="16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D4-4280-8C96-1AEAA8B788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Tarrant Co.</c:v>
                </c:pt>
              </c:strCache>
            </c:strRef>
          </c:tx>
          <c:spPr>
            <a:ln w="28575" cap="rnd">
              <a:solidFill>
                <a:srgbClr val="EF6418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F</c:v>
                </c:pt>
                <c:pt idx="2">
                  <c:v>District H</c:v>
                </c:pt>
                <c:pt idx="3">
                  <c:v>District G</c:v>
                </c:pt>
                <c:pt idx="4">
                  <c:v>District Q</c:v>
                </c:pt>
                <c:pt idx="5">
                  <c:v>District M</c:v>
                </c:pt>
                <c:pt idx="6">
                  <c:v>District L</c:v>
                </c:pt>
                <c:pt idx="7">
                  <c:v>District K</c:v>
                </c:pt>
                <c:pt idx="8">
                  <c:v>District A</c:v>
                </c:pt>
                <c:pt idx="9">
                  <c:v>District C</c:v>
                </c:pt>
                <c:pt idx="10">
                  <c:v>District O</c:v>
                </c:pt>
                <c:pt idx="11">
                  <c:v>District B</c:v>
                </c:pt>
                <c:pt idx="12">
                  <c:v>District N</c:v>
                </c:pt>
                <c:pt idx="13">
                  <c:v>District D</c:v>
                </c:pt>
                <c:pt idx="14">
                  <c:v>District J</c:v>
                </c:pt>
                <c:pt idx="15">
                  <c:v>District E</c:v>
                </c:pt>
                <c:pt idx="16">
                  <c:v>District I</c:v>
                </c:pt>
              </c:strCache>
            </c:strRef>
          </c:cat>
          <c:val>
            <c:numRef>
              <c:f>Sheet1!$D$2:$D$18</c:f>
              <c:numCache>
                <c:formatCode>0%</c:formatCode>
                <c:ptCount val="17"/>
                <c:pt idx="0">
                  <c:v>0.41</c:v>
                </c:pt>
                <c:pt idx="1">
                  <c:v>0.41</c:v>
                </c:pt>
                <c:pt idx="2">
                  <c:v>0.41</c:v>
                </c:pt>
                <c:pt idx="3">
                  <c:v>0.41</c:v>
                </c:pt>
                <c:pt idx="4">
                  <c:v>0.41</c:v>
                </c:pt>
                <c:pt idx="5">
                  <c:v>0.41</c:v>
                </c:pt>
                <c:pt idx="6">
                  <c:v>0.41</c:v>
                </c:pt>
                <c:pt idx="7">
                  <c:v>0.41</c:v>
                </c:pt>
                <c:pt idx="8">
                  <c:v>0.41</c:v>
                </c:pt>
                <c:pt idx="9">
                  <c:v>0.41</c:v>
                </c:pt>
                <c:pt idx="10">
                  <c:v>0.41</c:v>
                </c:pt>
                <c:pt idx="11">
                  <c:v>0.41</c:v>
                </c:pt>
                <c:pt idx="12">
                  <c:v>0.41</c:v>
                </c:pt>
                <c:pt idx="13">
                  <c:v>0.41</c:v>
                </c:pt>
                <c:pt idx="14">
                  <c:v>0.41</c:v>
                </c:pt>
                <c:pt idx="15">
                  <c:v>0.41</c:v>
                </c:pt>
                <c:pt idx="16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D4-4280-8C96-1AEAA8B78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109008"/>
        <c:axId val="903953792"/>
      </c:lineChart>
      <c:catAx>
        <c:axId val="8001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3953792"/>
        <c:crosses val="autoZero"/>
        <c:auto val="1"/>
        <c:lblAlgn val="ctr"/>
        <c:lblOffset val="100"/>
        <c:noMultiLvlLbl val="0"/>
      </c:catAx>
      <c:valAx>
        <c:axId val="90395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10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730496835578291E-2"/>
          <c:y val="3.8848525573890812E-2"/>
          <c:w val="0.94192189290951867"/>
          <c:h val="0.79639390943953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Algebra 1</c:v>
                </c:pt>
              </c:strCache>
            </c:strRef>
          </c:tx>
          <c:spPr>
            <a:solidFill>
              <a:srgbClr val="E456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M</c:v>
                </c:pt>
                <c:pt idx="2">
                  <c:v>District H</c:v>
                </c:pt>
                <c:pt idx="3">
                  <c:v>District F</c:v>
                </c:pt>
                <c:pt idx="4">
                  <c:v>District G</c:v>
                </c:pt>
                <c:pt idx="5">
                  <c:v>District L</c:v>
                </c:pt>
                <c:pt idx="6">
                  <c:v>District A</c:v>
                </c:pt>
                <c:pt idx="7">
                  <c:v>District C</c:v>
                </c:pt>
                <c:pt idx="8">
                  <c:v>District O</c:v>
                </c:pt>
                <c:pt idx="9">
                  <c:v>District N</c:v>
                </c:pt>
                <c:pt idx="10">
                  <c:v>District K</c:v>
                </c:pt>
                <c:pt idx="11">
                  <c:v>District B</c:v>
                </c:pt>
                <c:pt idx="12">
                  <c:v>District I</c:v>
                </c:pt>
                <c:pt idx="13">
                  <c:v>District Q</c:v>
                </c:pt>
                <c:pt idx="14">
                  <c:v>District D</c:v>
                </c:pt>
                <c:pt idx="15">
                  <c:v>District E</c:v>
                </c:pt>
                <c:pt idx="16">
                  <c:v>District J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0.87</c:v>
                </c:pt>
                <c:pt idx="1">
                  <c:v>0.71</c:v>
                </c:pt>
                <c:pt idx="2">
                  <c:v>0.68</c:v>
                </c:pt>
                <c:pt idx="3">
                  <c:v>0.64</c:v>
                </c:pt>
                <c:pt idx="4">
                  <c:v>0.55000000000000004</c:v>
                </c:pt>
                <c:pt idx="5">
                  <c:v>0.53</c:v>
                </c:pt>
                <c:pt idx="6">
                  <c:v>0.52</c:v>
                </c:pt>
                <c:pt idx="7">
                  <c:v>0.47</c:v>
                </c:pt>
                <c:pt idx="8">
                  <c:v>0.43</c:v>
                </c:pt>
                <c:pt idx="9">
                  <c:v>0.39</c:v>
                </c:pt>
                <c:pt idx="10">
                  <c:v>0.33</c:v>
                </c:pt>
                <c:pt idx="11">
                  <c:v>0.3</c:v>
                </c:pt>
                <c:pt idx="12">
                  <c:v>0.26</c:v>
                </c:pt>
                <c:pt idx="13">
                  <c:v>0.26</c:v>
                </c:pt>
                <c:pt idx="14">
                  <c:v>0.22</c:v>
                </c:pt>
                <c:pt idx="15">
                  <c:v>0.2</c:v>
                </c:pt>
                <c:pt idx="16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1-4D1D-9E18-8EA1BE7EC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00109008"/>
        <c:axId val="90395379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rgbClr val="8B8E9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M</c:v>
                </c:pt>
                <c:pt idx="2">
                  <c:v>District H</c:v>
                </c:pt>
                <c:pt idx="3">
                  <c:v>District F</c:v>
                </c:pt>
                <c:pt idx="4">
                  <c:v>District G</c:v>
                </c:pt>
                <c:pt idx="5">
                  <c:v>District L</c:v>
                </c:pt>
                <c:pt idx="6">
                  <c:v>District A</c:v>
                </c:pt>
                <c:pt idx="7">
                  <c:v>District C</c:v>
                </c:pt>
                <c:pt idx="8">
                  <c:v>District O</c:v>
                </c:pt>
                <c:pt idx="9">
                  <c:v>District N</c:v>
                </c:pt>
                <c:pt idx="10">
                  <c:v>District K</c:v>
                </c:pt>
                <c:pt idx="11">
                  <c:v>District B</c:v>
                </c:pt>
                <c:pt idx="12">
                  <c:v>District I</c:v>
                </c:pt>
                <c:pt idx="13">
                  <c:v>District Q</c:v>
                </c:pt>
                <c:pt idx="14">
                  <c:v>District D</c:v>
                </c:pt>
                <c:pt idx="15">
                  <c:v>District E</c:v>
                </c:pt>
                <c:pt idx="16">
                  <c:v>District J</c:v>
                </c:pt>
              </c:strCache>
            </c:strRef>
          </c:cat>
          <c:val>
            <c:numRef>
              <c:f>Sheet1!$C$2:$C$18</c:f>
              <c:numCache>
                <c:formatCode>0%</c:formatCode>
                <c:ptCount val="17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  <c:pt idx="3">
                  <c:v>0.45</c:v>
                </c:pt>
                <c:pt idx="4">
                  <c:v>0.45</c:v>
                </c:pt>
                <c:pt idx="5">
                  <c:v>0.45</c:v>
                </c:pt>
                <c:pt idx="6">
                  <c:v>0.45</c:v>
                </c:pt>
                <c:pt idx="7">
                  <c:v>0.45</c:v>
                </c:pt>
                <c:pt idx="8">
                  <c:v>0.45</c:v>
                </c:pt>
                <c:pt idx="9">
                  <c:v>0.45</c:v>
                </c:pt>
                <c:pt idx="10">
                  <c:v>0.45</c:v>
                </c:pt>
                <c:pt idx="11">
                  <c:v>0.45</c:v>
                </c:pt>
                <c:pt idx="12">
                  <c:v>0.45</c:v>
                </c:pt>
                <c:pt idx="13">
                  <c:v>0.45</c:v>
                </c:pt>
                <c:pt idx="14">
                  <c:v>0.45</c:v>
                </c:pt>
                <c:pt idx="15">
                  <c:v>0.45</c:v>
                </c:pt>
                <c:pt idx="16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9A-4B30-91D0-87B8C31ECB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Tarrant Co.</c:v>
                </c:pt>
              </c:strCache>
            </c:strRef>
          </c:tx>
          <c:spPr>
            <a:ln w="28575" cap="rnd">
              <a:solidFill>
                <a:srgbClr val="EF6418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District P</c:v>
                </c:pt>
                <c:pt idx="1">
                  <c:v>District M</c:v>
                </c:pt>
                <c:pt idx="2">
                  <c:v>District H</c:v>
                </c:pt>
                <c:pt idx="3">
                  <c:v>District F</c:v>
                </c:pt>
                <c:pt idx="4">
                  <c:v>District G</c:v>
                </c:pt>
                <c:pt idx="5">
                  <c:v>District L</c:v>
                </c:pt>
                <c:pt idx="6">
                  <c:v>District A</c:v>
                </c:pt>
                <c:pt idx="7">
                  <c:v>District C</c:v>
                </c:pt>
                <c:pt idx="8">
                  <c:v>District O</c:v>
                </c:pt>
                <c:pt idx="9">
                  <c:v>District N</c:v>
                </c:pt>
                <c:pt idx="10">
                  <c:v>District K</c:v>
                </c:pt>
                <c:pt idx="11">
                  <c:v>District B</c:v>
                </c:pt>
                <c:pt idx="12">
                  <c:v>District I</c:v>
                </c:pt>
                <c:pt idx="13">
                  <c:v>District Q</c:v>
                </c:pt>
                <c:pt idx="14">
                  <c:v>District D</c:v>
                </c:pt>
                <c:pt idx="15">
                  <c:v>District E</c:v>
                </c:pt>
                <c:pt idx="16">
                  <c:v>District J</c:v>
                </c:pt>
              </c:strCache>
            </c:strRef>
          </c:cat>
          <c:val>
            <c:numRef>
              <c:f>Sheet1!$D$2:$D$18</c:f>
              <c:numCache>
                <c:formatCode>0%</c:formatCode>
                <c:ptCount val="17"/>
                <c:pt idx="0">
                  <c:v>0.42</c:v>
                </c:pt>
                <c:pt idx="1">
                  <c:v>0.42</c:v>
                </c:pt>
                <c:pt idx="2">
                  <c:v>0.42</c:v>
                </c:pt>
                <c:pt idx="3">
                  <c:v>0.42</c:v>
                </c:pt>
                <c:pt idx="4">
                  <c:v>0.42</c:v>
                </c:pt>
                <c:pt idx="5">
                  <c:v>0.42</c:v>
                </c:pt>
                <c:pt idx="6">
                  <c:v>0.42</c:v>
                </c:pt>
                <c:pt idx="7">
                  <c:v>0.42</c:v>
                </c:pt>
                <c:pt idx="8">
                  <c:v>0.42</c:v>
                </c:pt>
                <c:pt idx="9">
                  <c:v>0.42</c:v>
                </c:pt>
                <c:pt idx="10">
                  <c:v>0.42</c:v>
                </c:pt>
                <c:pt idx="11">
                  <c:v>0.42</c:v>
                </c:pt>
                <c:pt idx="12">
                  <c:v>0.42</c:v>
                </c:pt>
                <c:pt idx="13">
                  <c:v>0.42</c:v>
                </c:pt>
                <c:pt idx="14">
                  <c:v>0.42</c:v>
                </c:pt>
                <c:pt idx="15">
                  <c:v>0.42</c:v>
                </c:pt>
                <c:pt idx="16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9A-4B30-91D0-87B8C31EC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109008"/>
        <c:axId val="903953792"/>
      </c:lineChart>
      <c:catAx>
        <c:axId val="8001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3953792"/>
        <c:crosses val="autoZero"/>
        <c:auto val="1"/>
        <c:lblAlgn val="ctr"/>
        <c:lblOffset val="100"/>
        <c:noMultiLvlLbl val="0"/>
      </c:catAx>
      <c:valAx>
        <c:axId val="90395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10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0.8523</cdr:x>
      <cdr:y>0.06591</cdr:y>
    </cdr:from>
    <cdr:to>
      <cdr:x>0.8523</cdr:x>
      <cdr:y>0.95976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B57EBD6F-D9CB-6E1E-A852-20461EC5EB49}"/>
            </a:ext>
          </a:extLst>
        </cdr:cNvPr>
        <cdr:cNvCxnSpPr/>
      </cdr:nvCxnSpPr>
      <cdr:spPr>
        <a:xfrm xmlns:a="http://schemas.openxmlformats.org/drawingml/2006/main">
          <a:off x="9362584" y="245169"/>
          <a:ext cx="0" cy="33250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27F3C-67EB-4EB4-971F-3E357C73AEF2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E225-55B4-4A63-B5C2-EA4C5FD43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B7DD6-A965-4350-BC89-A513C9B4E7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32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B7DD6-A965-4350-BC89-A513C9B4E7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32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B7DD6-A965-4350-BC89-A513C9B4E7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85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>
              <a:solidFill>
                <a:srgbClr val="464E2E"/>
              </a:solidFill>
            </a:endParaRPr>
          </a:p>
        </p:txBody>
      </p:sp>
      <p:sp>
        <p:nvSpPr>
          <p:cNvPr id="183" name="Google Shape;183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32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464E2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1B7DD6-A965-4350-BC89-A513C9B4E7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613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>
                <a:effectLst/>
                <a:latin typeface="Verdan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Algebra 1: The percentage of students that Meet or Masters Algebra 1 includes the performance of both 8</a:t>
            </a:r>
            <a:r>
              <a:rPr lang="en-US" sz="1800" baseline="30000">
                <a:effectLst/>
                <a:latin typeface="Verdan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</a:t>
            </a:r>
            <a:r>
              <a:rPr lang="en-US" sz="1800">
                <a:effectLst/>
                <a:latin typeface="Verdan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grade students and High School Students.</a:t>
            </a:r>
            <a:endParaRPr lang="en-US" sz="18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1B7DD6-A965-4350-BC89-A513C9B4E7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701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4F3DD8E-5DF3-4537-9D68-C6ADCFA7E0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478365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4F3DD8E-5DF3-4537-9D68-C6ADCFA7E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B92CABB-9D47-E434-34A2-2F49772BAD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vert="horz" anchor="b"/>
          <a:lstStyle>
            <a:lvl1pPr algn="ctr">
              <a:defRPr sz="6000" b="1" i="0">
                <a:latin typeface="Futura" panose="020B0602020204020303" pitchFamily="34" charset="-79"/>
                <a:cs typeface="Futura" panose="020B0602020204020303" pitchFamily="34" charset="-79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20C0B-455C-B1A3-086B-81929E37B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32A58F-46DE-98EA-77AD-97AFE4E5127E}"/>
              </a:ext>
            </a:extLst>
          </p:cNvPr>
          <p:cNvSpPr/>
          <p:nvPr/>
        </p:nvSpPr>
        <p:spPr>
          <a:xfrm>
            <a:off x="0" y="6657975"/>
            <a:ext cx="12192000" cy="200025"/>
          </a:xfrm>
          <a:prstGeom prst="rect">
            <a:avLst/>
          </a:prstGeom>
          <a:gradFill flip="none" rotWithShape="1">
            <a:gsLst>
              <a:gs pos="0">
                <a:srgbClr val="DF4132"/>
              </a:gs>
              <a:gs pos="100000">
                <a:srgbClr val="FBB040"/>
              </a:gs>
            </a:gsLst>
            <a:lin ang="2154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55AC669-09DF-1045-5E16-0F4FF2CF12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AD2BD8-B85F-621E-E48C-0B58C14C7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FC74C8-8FAA-BFB5-6759-45439AD0E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4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86EF5-175D-5D9D-80CF-22ADBE41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D88899-7F7F-DCD1-A3B4-D0ADD5368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D401C-C0E3-FA6D-53C6-1DAC837C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7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D4D1BB29-F9E2-A2BD-4784-403241FCD4E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239668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4D1BB29-F9E2-A2BD-4784-403241FCD4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3E6127C-47B2-F0D3-0F96-14EEF908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vert="horz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8BE87-3284-C979-169D-0C667FB63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D5CE6-4F5B-33DF-5341-7B610C5DC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42699-DBC1-9E5E-00FE-40CF1DF3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BAB2E-419A-9947-AE39-0C1306DBF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52CD6-AB24-D0F3-8B36-80830244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4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2D9F95D5-C2AE-E879-0FEF-E4DC391008F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58656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D9F95D5-C2AE-E879-0FEF-E4DC391008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8A5A6B9-32DC-5CCF-7E95-5D7B9B2FA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vert="horz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27E9F0-972D-3831-A652-1F5E817C2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8CB53-3CE5-AD7C-F420-34C327D0E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E6DDA-9980-DF82-521D-7456A3B44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405BE-3A70-FB69-6F1A-8CF31173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A5CCF-AEC8-5076-8BF1-F26E7015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9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486F99CC-11B9-87F1-B825-60E973C6F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869156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86F99CC-11B9-87F1-B825-60E973C6F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168D5E5-99EA-8B56-B6D9-F620E6255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786DD9-814B-ECCE-8AA5-91658EFBE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D9EF4-A611-F902-88CF-530BAF7E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457B2-9EF2-823D-BBCF-7E187B78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FCD4F-139C-E4FD-26F3-D81C33B9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90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EAD2EF4E-73AD-A3BB-D5E7-A70C744543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525549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AD2EF4E-73AD-A3BB-D5E7-A70C744543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F5124B-35F4-1226-EB60-A66AAF91E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FE998-61D1-237E-15CA-5AB40E578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C7C85-5FC5-C77E-988E-238AC96A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9E99B-8C37-7EDE-6FA3-DDECF1EA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E8DF-45D3-D39A-7C51-24E7DD92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57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">
  <p:cSld name="Title &amp;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0418DD70-7B62-FF78-06D4-ECED25AFF5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426052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418DD70-7B62-FF78-06D4-ECED25AFF5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60215" y="302348"/>
            <a:ext cx="114577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60215" y="1600209"/>
            <a:ext cx="1145771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11208327" y="6300942"/>
            <a:ext cx="720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5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02AB63F4-9377-9A31-D662-808120C2993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002243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2AB63F4-9377-9A31-D662-808120C299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4273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 2 W/Ru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26D99DF2-0252-86C4-54E6-CC8C40E3124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72159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6D99DF2-0252-86C4-54E6-CC8C40E312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Google Shape;17;p4">
            <a:extLst>
              <a:ext uri="{FF2B5EF4-FFF2-40B4-BE49-F238E27FC236}">
                <a16:creationId xmlns:a16="http://schemas.microsoft.com/office/drawing/2014/main" id="{1285C67B-B745-224E-98B3-45218B01B5CE}"/>
              </a:ext>
            </a:extLst>
          </p:cNvPr>
          <p:cNvSpPr txBox="1"/>
          <p:nvPr/>
        </p:nvSpPr>
        <p:spPr>
          <a:xfrm>
            <a:off x="11521440" y="6532485"/>
            <a:ext cx="4572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888E9D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800" b="1" i="0" u="none" strike="noStrike" kern="1200" cap="none" spc="0" normalizeH="0" baseline="0" noProof="0">
              <a:ln>
                <a:noFill/>
              </a:ln>
              <a:solidFill>
                <a:srgbClr val="888E9D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44901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w/ Title">
  <p:cSld name="Chart w/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240184F1-B5D2-791C-5A91-123CFF21AB3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251796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40184F1-B5D2-791C-5A91-123CFF21AB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809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Text / Partne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7F32240C-E680-F22F-C21E-B4419CEAD79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36780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F32240C-E680-F22F-C21E-B4419CEAD7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Google Shape;17;p4">
            <a:extLst>
              <a:ext uri="{FF2B5EF4-FFF2-40B4-BE49-F238E27FC236}">
                <a16:creationId xmlns:a16="http://schemas.microsoft.com/office/drawing/2014/main" id="{1095852B-A067-804B-A1E3-8CB0A3D061D9}"/>
              </a:ext>
            </a:extLst>
          </p:cNvPr>
          <p:cNvSpPr txBox="1"/>
          <p:nvPr/>
        </p:nvSpPr>
        <p:spPr>
          <a:xfrm>
            <a:off x="11521440" y="6480550"/>
            <a:ext cx="4572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00" b="1" i="0" u="none" strike="noStrike" cap="none">
                <a:solidFill>
                  <a:srgbClr val="888E9D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800" b="1" i="0" u="none" strike="noStrike" cap="none">
              <a:solidFill>
                <a:srgbClr val="888E9D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3269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8467DCAF-D336-8DAA-A6F5-5FD7E88E186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348664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467DCAF-D336-8DAA-A6F5-5FD7E88E18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C87AA2-027A-6872-E331-FFC98142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690" y="365125"/>
            <a:ext cx="8621109" cy="1325563"/>
          </a:xfrm>
        </p:spPr>
        <p:txBody>
          <a:bodyPr vert="horz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1CAAB-E95C-D6EE-5C4F-26E72324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64FB8-6BC7-A296-A0CB-672E1B6E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76D0-CE1E-2E01-D2A1-3868A337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C20-3088-B0C9-9F71-6316292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335035A-C61F-FDEA-681A-A7845B43E8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98363"/>
            <a:ext cx="1592834" cy="83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492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w/ Title">
  <p:cSld name="1_Chart w/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1BE318C1-AED5-D06B-76E6-338100795AB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392105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BE318C1-AED5-D06B-76E6-338100795A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Google Shape;14;p46"/>
          <p:cNvSpPr txBox="1">
            <a:spLocks noGrp="1"/>
          </p:cNvSpPr>
          <p:nvPr>
            <p:ph type="body" idx="1"/>
          </p:nvPr>
        </p:nvSpPr>
        <p:spPr>
          <a:xfrm>
            <a:off x="587679" y="1307939"/>
            <a:ext cx="9545877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15827"/>
              </a:buClr>
              <a:buSzPts val="2400"/>
              <a:buNone/>
              <a:defRPr sz="2400" b="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663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88A3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C83E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CAF17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" name="Google Shape;15;p46"/>
          <p:cNvSpPr txBox="1">
            <a:spLocks noGrp="1"/>
          </p:cNvSpPr>
          <p:nvPr>
            <p:ph type="sldNum" idx="12"/>
          </p:nvPr>
        </p:nvSpPr>
        <p:spPr>
          <a:xfrm>
            <a:off x="10133556" y="6356350"/>
            <a:ext cx="122024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" name="Google Shape;16;p46"/>
          <p:cNvSpPr txBox="1">
            <a:spLocks noGrp="1"/>
          </p:cNvSpPr>
          <p:nvPr>
            <p:ph type="title"/>
          </p:nvPr>
        </p:nvSpPr>
        <p:spPr>
          <a:xfrm>
            <a:off x="587679" y="370679"/>
            <a:ext cx="9545877" cy="822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663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6"/>
          <p:cNvSpPr>
            <a:spLocks noGrp="1"/>
          </p:cNvSpPr>
          <p:nvPr>
            <p:ph type="chart" idx="2"/>
          </p:nvPr>
        </p:nvSpPr>
        <p:spPr>
          <a:xfrm>
            <a:off x="587375" y="2152891"/>
            <a:ext cx="10515598" cy="362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66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3663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663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366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88A3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88A3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C83E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92C83E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CAF17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FCAF17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46"/>
          <p:cNvSpPr txBox="1">
            <a:spLocks noGrp="1"/>
          </p:cNvSpPr>
          <p:nvPr>
            <p:ph type="body" idx="3"/>
          </p:nvPr>
        </p:nvSpPr>
        <p:spPr>
          <a:xfrm>
            <a:off x="587374" y="5952124"/>
            <a:ext cx="9401577" cy="55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663"/>
              </a:buClr>
              <a:buSzPts val="1000"/>
              <a:buNone/>
              <a:defRPr sz="1000" b="0" i="0">
                <a:solidFill>
                  <a:schemeClr val="bg2">
                    <a:lumMod val="50000"/>
                  </a:schemeClr>
                </a:solidFill>
                <a:latin typeface="+mj-lt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663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88A3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C83E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CAF17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242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7260F5AA-CAA0-4943-5B37-64433DDD24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26325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260F5AA-CAA0-4943-5B37-64433DDD24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C87AA2-027A-6872-E331-FFC98142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884" y="365125"/>
            <a:ext cx="9440916" cy="1325563"/>
          </a:xfrm>
        </p:spPr>
        <p:txBody>
          <a:bodyPr vert="horz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1CAAB-E95C-D6EE-5C4F-26E72324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64FB8-6BC7-A296-A0CB-672E1B6E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76D0-CE1E-2E01-D2A1-3868A337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C20-3088-B0C9-9F71-6316292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33E6875A-3F7F-1462-5495-BABAEE8913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72020"/>
            <a:ext cx="911772" cy="9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3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8D68BF8C-8125-0A5A-7F6C-22A4A17219E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25146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D68BF8C-8125-0A5A-7F6C-22A4A17219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4B917BB-B2E2-2178-D489-E8A607FBA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vert="horz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21FB4-F372-8237-9F0C-0E4733B0A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FD32C-88AA-D6C9-8B55-2D4BFEA4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E6F21-5438-53CD-5903-CED41775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981B9-4BDD-26BC-E719-C27BB25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7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75D82E38-7114-BAA3-8649-BAF5A5D168C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55106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5D82E38-7114-BAA3-8649-BAF5A5D168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34F525E-24A3-F887-50A6-0085453C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1428" cy="1325563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846FE-F338-33FC-03CA-EEB48150B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967E-2C6D-9219-E8FF-5FB3A2415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E5A4-1D1F-4960-A84B-25C8A43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608D5-A16A-E568-DCFB-E06CE0C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A265C-91CD-5C5F-2F4D-C80A49DF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970B2D23-1730-2B6E-4A5E-7D71D7454B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72020"/>
            <a:ext cx="911772" cy="9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94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1F694F1C-A1D4-6E07-71E0-0A75076B68D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635239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F694F1C-A1D4-6E07-71E0-0A75076B68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34F525E-24A3-F887-50A6-0085453C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8606" y="365125"/>
            <a:ext cx="8705193" cy="1325563"/>
          </a:xfrm>
        </p:spPr>
        <p:txBody>
          <a:bodyPr vert="horz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846FE-F338-33FC-03CA-EEB48150B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967E-2C6D-9219-E8FF-5FB3A2415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E5A4-1D1F-4960-A84B-25C8A43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608D5-A16A-E568-DCFB-E06CE0C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A265C-91CD-5C5F-2F4D-C80A49DF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2595680-C599-FE8F-3EF5-9946D831EA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681037"/>
            <a:ext cx="1592834" cy="83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6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081B26E6-4C90-DBB0-5C09-BE630AD79D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236298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81B26E6-4C90-DBB0-5C09-BE630AD79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FD8005B-040E-7B99-C8D7-07FD2B5EE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D95DB-3C49-257D-48CD-3829831DD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3EF3B-9F2D-7D05-10C8-DC337C2A1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12039-D5A5-B4F0-2007-AB0BC799F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A895D-62D6-06B4-8358-EB2BFB470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B1819-F962-CB5F-D0C1-ABF3932C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BCC903-97DA-AE74-D61F-450A53A09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98031F-1243-351F-8657-3F1413AA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2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920E3C37-B355-A5F0-27A4-F43F62C496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385346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20E3C37-B355-A5F0-27A4-F43F62C496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6648EE5-D6C9-17D5-40FD-8BA59BC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094" y="365125"/>
            <a:ext cx="8057706" cy="1325563"/>
          </a:xfrm>
        </p:spPr>
        <p:txBody>
          <a:bodyPr vert="horz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2379B-4910-9456-C76F-79ADB681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9AF68-CCEC-EF47-FA6A-3DA923B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1073B-959F-4615-FB1F-6D14A2E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F5B5F63-360F-5C9E-D1B8-2FC22AF20B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35301"/>
            <a:ext cx="1888319" cy="98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2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99311EF-BB9F-9CA8-5BDF-41BC3AE4358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44879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99311EF-BB9F-9CA8-5BDF-41BC3AE43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6648EE5-D6C9-17D5-40FD-8BA59BC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2" y="365125"/>
            <a:ext cx="9167648" cy="1325563"/>
          </a:xfrm>
        </p:spPr>
        <p:txBody>
          <a:bodyPr vert="horz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2379B-4910-9456-C76F-79ADB681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9AF68-CCEC-EF47-FA6A-3DA923B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1073B-959F-4615-FB1F-6D14A2E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C3D5E572-D299-136C-6CD0-708CEF071E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07371"/>
            <a:ext cx="1116724" cy="111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CC5EBF-EEAF-C0F0-D7CB-85FD64E3F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B5DC9-A248-9C05-6215-3929ED959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B9E48-0688-D1D6-EEBD-F5BCE5DDF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7B35F73F-2E60-4CBB-99AE-553068A9A3D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9F0DC-7A47-4900-AAC8-3DF841860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7506A-0D93-D84D-96CD-F7B585348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E18647E1-9F59-43DA-A033-5A0FA9477E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B45A21-001C-E8C8-BA5B-A2A8942F94D5}"/>
              </a:ext>
            </a:extLst>
          </p:cNvPr>
          <p:cNvSpPr/>
          <p:nvPr/>
        </p:nvSpPr>
        <p:spPr>
          <a:xfrm>
            <a:off x="0" y="6657974"/>
            <a:ext cx="12192000" cy="200025"/>
          </a:xfrm>
          <a:prstGeom prst="rect">
            <a:avLst/>
          </a:prstGeom>
          <a:gradFill flip="none" rotWithShape="1">
            <a:gsLst>
              <a:gs pos="0">
                <a:srgbClr val="DF4132"/>
              </a:gs>
              <a:gs pos="100000">
                <a:srgbClr val="FBB040"/>
              </a:gs>
            </a:gsLst>
            <a:lin ang="2154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970D0D13-8350-8AFD-BA44-A390E00D7D75}"/>
              </a:ext>
            </a:extLst>
          </p:cNvPr>
          <p:cNvGraphicFramePr>
            <a:graphicFrameLocks noChangeAspect="1"/>
          </p:cNvGraphicFramePr>
          <p:nvPr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27112628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95" imgH="396" progId="TCLayout.ActiveDocument.1">
                  <p:embed/>
                </p:oleObj>
              </mc:Choice>
              <mc:Fallback>
                <p:oleObj name="think-cell Slide" r:id="rId23" imgW="395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70D0D13-8350-8AFD-BA44-A390E00D7D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54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utura" panose="020B0602020204020303" pitchFamily="34" charset="-79"/>
          <a:ea typeface="+mj-ea"/>
          <a:cs typeface="Futura" panose="020B06020202040203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s://tea.texas.gov/student-assessment/assessment-initiatives/staar-redesign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3.xml"/><Relationship Id="rId6" Type="http://schemas.openxmlformats.org/officeDocument/2006/relationships/chart" Target="../charts/chart1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hyperlink" Target="https://tea.texas.gov/student-assessment/assessment-initiatives/staar-redesign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4.xml"/><Relationship Id="rId6" Type="http://schemas.openxmlformats.org/officeDocument/2006/relationships/chart" Target="../charts/chart2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hyperlink" Target="https://tea.texas.gov/student-assessment/assessment-initiatives/staar-redesign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5.xml"/><Relationship Id="rId6" Type="http://schemas.openxmlformats.org/officeDocument/2006/relationships/chart" Target="../charts/chart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6.xml"/><Relationship Id="rId6" Type="http://schemas.openxmlformats.org/officeDocument/2006/relationships/chart" Target="../charts/chart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8.xml"/><Relationship Id="rId6" Type="http://schemas.openxmlformats.org/officeDocument/2006/relationships/chart" Target="../charts/chart5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9.xml"/><Relationship Id="rId6" Type="http://schemas.openxmlformats.org/officeDocument/2006/relationships/chart" Target="../charts/chart6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9F44644D-92F6-D79E-ADAC-049E3DAE42F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04675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F44644D-92F6-D79E-ADAC-049E3DAE42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16C7CF0-F9E5-B9A9-E372-D7BAC95F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Section II C-G </a:t>
            </a:r>
            <a:br>
              <a:rPr lang="en-US"/>
            </a:br>
            <a:r>
              <a:rPr lang="en-US"/>
              <a:t>STAAR 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DE7E4-BDF0-6B76-8281-5D6DD469BB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1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313735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357663-8AEF-A409-2751-EB690ABA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389" y="1319234"/>
            <a:ext cx="11364835" cy="686060"/>
          </a:xfrm>
        </p:spPr>
        <p:txBody>
          <a:bodyPr>
            <a:normAutofit/>
          </a:bodyPr>
          <a:lstStyle/>
          <a:p>
            <a:pPr algn="ctr"/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Tarrant County 4</a:t>
            </a:r>
            <a:r>
              <a:rPr lang="en-US" sz="1600" baseline="3000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 Grade Math Meets or Masters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, 2018 to Preliminary 2024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389" y="565794"/>
            <a:ext cx="11364835" cy="822190"/>
          </a:xfrm>
        </p:spPr>
        <p:txBody>
          <a:bodyPr vert="horz">
            <a:no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+mj-lt"/>
              </a:rPr>
              <a:t>4</a:t>
            </a:r>
            <a:r>
              <a:rPr lang="en-US" sz="2400" b="1" baseline="30000">
                <a:solidFill>
                  <a:schemeClr val="tx1"/>
                </a:solidFill>
                <a:latin typeface="+mj-lt"/>
              </a:rPr>
              <a:t>th</a:t>
            </a:r>
            <a:r>
              <a:rPr lang="en-US" sz="2400" b="1">
                <a:solidFill>
                  <a:schemeClr val="tx1"/>
                </a:solidFill>
                <a:latin typeface="+mj-lt"/>
              </a:rPr>
              <a:t> Grade Math Achievement Improved by 8pp Between 2021 and 2024 for Tarrant County, Only 3pp Behind the State Average in 2024</a:t>
            </a: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13E96421-2A2B-16A7-6655-CFF86740BDF8}"/>
              </a:ext>
            </a:extLst>
          </p:cNvPr>
          <p:cNvGraphicFramePr>
            <a:graphicFrameLocks noGrp="1"/>
          </p:cNvGraphicFramePr>
          <p:nvPr>
            <p:ph type="chart" idx="2"/>
            <p:extLst>
              <p:ext uri="{D42A27DB-BD31-4B8C-83A1-F6EECF244321}">
                <p14:modId xmlns:p14="http://schemas.microsoft.com/office/powerpoint/2010/main" val="460217397"/>
              </p:ext>
            </p:extLst>
          </p:nvPr>
        </p:nvGraphicFramePr>
        <p:xfrm>
          <a:off x="587374" y="1783836"/>
          <a:ext cx="11000867" cy="384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375B3F0-8F42-6F82-A722-D8CE3FE891DA}"/>
              </a:ext>
            </a:extLst>
          </p:cNvPr>
          <p:cNvSpPr txBox="1"/>
          <p:nvPr/>
        </p:nvSpPr>
        <p:spPr>
          <a:xfrm>
            <a:off x="466664" y="597322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CA9FF74-3193-E292-A608-F1444BA43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27564"/>
              </p:ext>
            </p:extLst>
          </p:nvPr>
        </p:nvGraphicFramePr>
        <p:xfrm>
          <a:off x="1057275" y="5634597"/>
          <a:ext cx="10429881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983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510135102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13,514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12,703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10,019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11,042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10,446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50498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28,403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27,959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24,134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25,251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25,044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25,425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28" name="Rectangle: Single Corner Snipped 27">
            <a:extLst>
              <a:ext uri="{FF2B5EF4-FFF2-40B4-BE49-F238E27FC236}">
                <a16:creationId xmlns:a16="http://schemas.microsoft.com/office/drawing/2014/main" id="{ACC59B47-70C1-6439-38DF-BC480B05C4F5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E5593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4</a:t>
            </a:r>
            <a:r>
              <a:rPr kumimoji="0" lang="en-US" sz="1200" b="1" i="0" u="none" strike="noStrike" cap="none" spc="0" normalizeH="0" baseline="3000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th</a:t>
            </a: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 Grade Math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8D7FDD4-02F6-49B7-458D-51697765AB3F}"/>
              </a:ext>
            </a:extLst>
          </p:cNvPr>
          <p:cNvGrpSpPr/>
          <p:nvPr/>
        </p:nvGrpSpPr>
        <p:grpSpPr>
          <a:xfrm>
            <a:off x="4050793" y="2109069"/>
            <a:ext cx="1472184" cy="3167781"/>
            <a:chOff x="4533900" y="2266950"/>
            <a:chExt cx="1724025" cy="30099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F644B8-A071-7575-AB89-2DFC787D4EBC}"/>
                </a:ext>
              </a:extLst>
            </p:cNvPr>
            <p:cNvSpPr/>
            <p:nvPr/>
          </p:nvSpPr>
          <p:spPr>
            <a:xfrm>
              <a:off x="4533900" y="2266950"/>
              <a:ext cx="1724025" cy="3009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>
              <a:solidFill>
                <a:schemeClr val="bg1">
                  <a:lumMod val="65000"/>
                </a:schemeClr>
              </a:solidFill>
              <a:prstDash val="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5229A61-42C6-8D8D-2F4E-5F08758594C5}"/>
                </a:ext>
              </a:extLst>
            </p:cNvPr>
            <p:cNvSpPr txBox="1"/>
            <p:nvPr/>
          </p:nvSpPr>
          <p:spPr>
            <a:xfrm>
              <a:off x="5049227" y="2307072"/>
              <a:ext cx="693371" cy="29697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wordArtVert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spc="-29" normalizeH="0" baseline="0">
                  <a:ln>
                    <a:noFill/>
                  </a:ln>
                  <a:solidFill>
                    <a:schemeClr val="tx2"/>
                  </a:solidFill>
                  <a:effectLst/>
                  <a:uFillTx/>
                  <a:latin typeface="+mj-lt"/>
                  <a:ea typeface="Avenir Book"/>
                  <a:cs typeface="Avenir Book"/>
                  <a:sym typeface="Avenir Book"/>
                </a:rPr>
                <a:t>COVID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AB80B6A0-C294-0FD2-E356-26E2A311196F}"/>
              </a:ext>
            </a:extLst>
          </p:cNvPr>
          <p:cNvSpPr txBox="1"/>
          <p:nvPr/>
        </p:nvSpPr>
        <p:spPr>
          <a:xfrm>
            <a:off x="8405696" y="2196657"/>
            <a:ext cx="299826" cy="3125554"/>
          </a:xfrm>
          <a:prstGeom prst="rect">
            <a:avLst/>
          </a:prstGeom>
          <a:solidFill>
            <a:srgbClr val="FFF7D6"/>
          </a:solidFill>
          <a:ln w="19050" cap="flat">
            <a:solidFill>
              <a:srgbClr val="F5A33A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wordArtVert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-29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STAAR Redesign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0DA7B7-01DD-57F6-C1CB-4DC99019CAA6}"/>
              </a:ext>
            </a:extLst>
          </p:cNvPr>
          <p:cNvSpPr txBox="1"/>
          <p:nvPr/>
        </p:nvSpPr>
        <p:spPr>
          <a:xfrm>
            <a:off x="339386" y="5609592"/>
            <a:ext cx="724405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698D18F9-7541-2730-EE06-4A2BC0E54261}"/>
              </a:ext>
            </a:extLst>
          </p:cNvPr>
          <p:cNvSpPr txBox="1">
            <a:spLocks/>
          </p:cNvSpPr>
          <p:nvPr/>
        </p:nvSpPr>
        <p:spPr>
          <a:xfrm>
            <a:off x="587374" y="6341271"/>
            <a:ext cx="11000867" cy="292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bg2">
                    <a:lumMod val="50000"/>
                  </a:schemeClr>
                </a:solidFill>
              </a:rPr>
              <a:t>Source: TEA, STAAR Report, Reporting Year 2018-2023 ; TEA, STAAR Research Portal Preliminary STAAR Report, Reporting Year 2024. Note: Tarrant County indicates select 17 districts, and does not include any charter districts. </a:t>
            </a:r>
            <a:r>
              <a:rPr lang="en-US" sz="800">
                <a:solidFill>
                  <a:schemeClr val="bg2">
                    <a:lumMod val="50000"/>
                  </a:schemeClr>
                </a:solidFill>
                <a:sym typeface="Montserrat Light"/>
              </a:rPr>
              <a:t>Percentages may vary due to rounding. During the SY 22-23, STAAR was redesigned; for more information, please visit </a:t>
            </a:r>
            <a:r>
              <a:rPr lang="en-US" sz="800">
                <a:solidFill>
                  <a:srgbClr val="F89E1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STAAR </a:t>
            </a:r>
            <a:r>
              <a:rPr lang="en-US" sz="800">
                <a:solidFill>
                  <a:schemeClr val="accent3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Redesign | Texas Education Agency</a:t>
            </a:r>
            <a:endParaRPr lang="en-US" sz="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44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023816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357663-8AEF-A409-2751-EB690ABA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3" y="1357507"/>
            <a:ext cx="11000868" cy="367494"/>
          </a:xfrm>
        </p:spPr>
        <p:txBody>
          <a:bodyPr>
            <a:normAutofit/>
          </a:bodyPr>
          <a:lstStyle/>
          <a:p>
            <a:pPr algn="ctr"/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Tarrant County EOC Algebra 1 Meets or Masters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</a:rPr>
              <a:t>, 2018 to Preliminary 2024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82" y="557703"/>
            <a:ext cx="11517235" cy="822190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j-lt"/>
              </a:rPr>
              <a:t>Algebra 1 Achievement Improved by 3pp Between 2021 and 2024 for Tarrant County, Only 3pp Behind the State Average in 2024</a:t>
            </a: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13E96421-2A2B-16A7-6655-CFF86740BDF8}"/>
              </a:ext>
            </a:extLst>
          </p:cNvPr>
          <p:cNvGraphicFramePr>
            <a:graphicFrameLocks noGrp="1"/>
          </p:cNvGraphicFramePr>
          <p:nvPr>
            <p:ph type="chart" idx="2"/>
            <p:extLst>
              <p:ext uri="{D42A27DB-BD31-4B8C-83A1-F6EECF244321}">
                <p14:modId xmlns:p14="http://schemas.microsoft.com/office/powerpoint/2010/main" val="1605581814"/>
              </p:ext>
            </p:extLst>
          </p:nvPr>
        </p:nvGraphicFramePr>
        <p:xfrm>
          <a:off x="587374" y="1783836"/>
          <a:ext cx="11000867" cy="384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375B3F0-8F42-6F82-A722-D8CE3FE891DA}"/>
              </a:ext>
            </a:extLst>
          </p:cNvPr>
          <p:cNvSpPr txBox="1"/>
          <p:nvPr/>
        </p:nvSpPr>
        <p:spPr>
          <a:xfrm>
            <a:off x="466664" y="5982156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CA9FF74-3193-E292-A608-F1444BA43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180778"/>
              </p:ext>
            </p:extLst>
          </p:nvPr>
        </p:nvGraphicFramePr>
        <p:xfrm>
          <a:off x="1057275" y="5631650"/>
          <a:ext cx="10429881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983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639393418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17,826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18,870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10,887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14,859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14,303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13,428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19439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30,422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29,917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27,877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32,963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33,143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32,205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28" name="Rectangle: Single Corner Snipped 27">
            <a:extLst>
              <a:ext uri="{FF2B5EF4-FFF2-40B4-BE49-F238E27FC236}">
                <a16:creationId xmlns:a16="http://schemas.microsoft.com/office/drawing/2014/main" id="{ACC59B47-70C1-6439-38DF-BC480B05C4F5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ED773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Algebra 1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8D7FDD4-02F6-49B7-458D-51697765AB3F}"/>
              </a:ext>
            </a:extLst>
          </p:cNvPr>
          <p:cNvGrpSpPr/>
          <p:nvPr/>
        </p:nvGrpSpPr>
        <p:grpSpPr>
          <a:xfrm>
            <a:off x="4053526" y="2109069"/>
            <a:ext cx="1470581" cy="3167781"/>
            <a:chOff x="4533900" y="2266950"/>
            <a:chExt cx="1724025" cy="30099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F644B8-A071-7575-AB89-2DFC787D4EBC}"/>
                </a:ext>
              </a:extLst>
            </p:cNvPr>
            <p:cNvSpPr/>
            <p:nvPr/>
          </p:nvSpPr>
          <p:spPr>
            <a:xfrm>
              <a:off x="4533900" y="2266950"/>
              <a:ext cx="1724025" cy="3009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>
              <a:solidFill>
                <a:schemeClr val="bg1">
                  <a:lumMod val="65000"/>
                </a:schemeClr>
              </a:solidFill>
              <a:prstDash val="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5229A61-42C6-8D8D-2F4E-5F08758594C5}"/>
                </a:ext>
              </a:extLst>
            </p:cNvPr>
            <p:cNvSpPr txBox="1"/>
            <p:nvPr/>
          </p:nvSpPr>
          <p:spPr>
            <a:xfrm>
              <a:off x="5048849" y="2307072"/>
              <a:ext cx="694127" cy="29697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wordArtVert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spc="-29" normalizeH="0" baseline="0">
                  <a:ln>
                    <a:noFill/>
                  </a:ln>
                  <a:solidFill>
                    <a:schemeClr val="tx2"/>
                  </a:solidFill>
                  <a:effectLst/>
                  <a:uFillTx/>
                  <a:latin typeface="+mj-lt"/>
                  <a:ea typeface="Avenir Book"/>
                  <a:cs typeface="Avenir Book"/>
                  <a:sym typeface="Avenir Book"/>
                </a:rPr>
                <a:t>COVID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AB80B6A0-C294-0FD2-E356-26E2A311196F}"/>
              </a:ext>
            </a:extLst>
          </p:cNvPr>
          <p:cNvSpPr txBox="1"/>
          <p:nvPr/>
        </p:nvSpPr>
        <p:spPr>
          <a:xfrm>
            <a:off x="8406261" y="2196767"/>
            <a:ext cx="299826" cy="3080083"/>
          </a:xfrm>
          <a:prstGeom prst="rect">
            <a:avLst/>
          </a:prstGeom>
          <a:solidFill>
            <a:srgbClr val="FFF7D6"/>
          </a:solidFill>
          <a:ln w="19050" cap="flat">
            <a:solidFill>
              <a:srgbClr val="F5A33A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wordArtVert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-29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STAAR Redesign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373159-1F13-2D9A-1257-11EEEF3A1277}"/>
              </a:ext>
            </a:extLst>
          </p:cNvPr>
          <p:cNvSpPr txBox="1"/>
          <p:nvPr/>
        </p:nvSpPr>
        <p:spPr>
          <a:xfrm>
            <a:off x="188702" y="5618339"/>
            <a:ext cx="868571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17320BC-597F-923C-88DB-2C4AD7286693}"/>
              </a:ext>
            </a:extLst>
          </p:cNvPr>
          <p:cNvSpPr txBox="1">
            <a:spLocks/>
          </p:cNvSpPr>
          <p:nvPr/>
        </p:nvSpPr>
        <p:spPr>
          <a:xfrm>
            <a:off x="587374" y="6341271"/>
            <a:ext cx="11000867" cy="292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bg2">
                    <a:lumMod val="50000"/>
                  </a:schemeClr>
                </a:solidFill>
              </a:rPr>
              <a:t>Source: TEA, STAAR Report, Reporting Year 2018-2023 ; TEA, STAAR Research Portal Preliminary STAAR Report, Reporting Year 2024. Note: Tarrant County indicates select 17 districts, and does not include any charter districts. </a:t>
            </a:r>
            <a:r>
              <a:rPr lang="en-US" sz="800">
                <a:solidFill>
                  <a:schemeClr val="bg2">
                    <a:lumMod val="50000"/>
                  </a:schemeClr>
                </a:solidFill>
                <a:sym typeface="Montserrat Light"/>
              </a:rPr>
              <a:t>Percentages may vary due to rounding. During the SY 22-23, STAAR was redesigned; for more information, please visit </a:t>
            </a:r>
            <a:r>
              <a:rPr lang="en-US" sz="800">
                <a:solidFill>
                  <a:srgbClr val="F89E1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STAAR </a:t>
            </a:r>
            <a:r>
              <a:rPr lang="en-US" sz="800">
                <a:solidFill>
                  <a:schemeClr val="accent3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Redesign | Texas Education Agency</a:t>
            </a:r>
            <a:endParaRPr lang="en-US" sz="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40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65577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357663-8AEF-A409-2751-EB690ABA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702" y="1326519"/>
            <a:ext cx="11829127" cy="379591"/>
          </a:xfrm>
        </p:spPr>
        <p:txBody>
          <a:bodyPr>
            <a:normAutofit/>
          </a:bodyPr>
          <a:lstStyle/>
          <a:p>
            <a:pPr algn="ctr"/>
            <a:r>
              <a:rPr lang="en-US" sz="1400">
                <a:solidFill>
                  <a:schemeClr val="bg2">
                    <a:lumMod val="75000"/>
                  </a:schemeClr>
                </a:solidFill>
              </a:rPr>
              <a:t>Tarrant County 3-8 Math Combined Meets or Masters Performance for </a:t>
            </a:r>
            <a:r>
              <a:rPr lang="en-US" sz="1400" b="1">
                <a:solidFill>
                  <a:schemeClr val="bg2">
                    <a:lumMod val="75000"/>
                  </a:schemeClr>
                </a:solidFill>
              </a:rPr>
              <a:t>All Students</a:t>
            </a:r>
            <a:r>
              <a:rPr lang="en-US" sz="1400">
                <a:solidFill>
                  <a:schemeClr val="bg2">
                    <a:lumMod val="75000"/>
                  </a:schemeClr>
                </a:solidFill>
              </a:rPr>
              <a:t>, 2018 to Preliminary 2024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71" y="548736"/>
            <a:ext cx="11829127" cy="822190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j-lt"/>
              </a:rPr>
              <a:t>3-8 Math Achievement Improved by 7pp for Between 2021 and 2024 for Tarrant County, Only 1pp Behind the State Average in 2024</a:t>
            </a: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13E96421-2A2B-16A7-6655-CFF86740BDF8}"/>
              </a:ext>
            </a:extLst>
          </p:cNvPr>
          <p:cNvGraphicFramePr>
            <a:graphicFrameLocks noGrp="1"/>
          </p:cNvGraphicFramePr>
          <p:nvPr>
            <p:ph type="chart" idx="2"/>
            <p:extLst>
              <p:ext uri="{D42A27DB-BD31-4B8C-83A1-F6EECF244321}">
                <p14:modId xmlns:p14="http://schemas.microsoft.com/office/powerpoint/2010/main" val="2496107946"/>
              </p:ext>
            </p:extLst>
          </p:nvPr>
        </p:nvGraphicFramePr>
        <p:xfrm>
          <a:off x="587374" y="1783836"/>
          <a:ext cx="11000867" cy="384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Rectangle: Single Corner Snipped 27">
            <a:extLst>
              <a:ext uri="{FF2B5EF4-FFF2-40B4-BE49-F238E27FC236}">
                <a16:creationId xmlns:a16="http://schemas.microsoft.com/office/drawing/2014/main" id="{ACC59B47-70C1-6439-38DF-BC480B05C4F5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3-8 Math Combined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DC22F7D-4B77-AA62-4671-710ADE2A8237}"/>
              </a:ext>
            </a:extLst>
          </p:cNvPr>
          <p:cNvGrpSpPr/>
          <p:nvPr/>
        </p:nvGrpSpPr>
        <p:grpSpPr>
          <a:xfrm>
            <a:off x="4036291" y="2109069"/>
            <a:ext cx="1477818" cy="3167781"/>
            <a:chOff x="4533900" y="2266950"/>
            <a:chExt cx="1724025" cy="30099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1B14835-8D0A-46CF-BF7D-1CE1AC5FC19D}"/>
                </a:ext>
              </a:extLst>
            </p:cNvPr>
            <p:cNvSpPr/>
            <p:nvPr/>
          </p:nvSpPr>
          <p:spPr>
            <a:xfrm>
              <a:off x="4533900" y="2266950"/>
              <a:ext cx="1724025" cy="3009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>
              <a:solidFill>
                <a:schemeClr val="bg1">
                  <a:lumMod val="65000"/>
                </a:schemeClr>
              </a:solidFill>
              <a:prstDash val="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7CE0945-BB1B-9A76-0CFA-5C9C7552436B}"/>
                </a:ext>
              </a:extLst>
            </p:cNvPr>
            <p:cNvSpPr txBox="1"/>
            <p:nvPr/>
          </p:nvSpPr>
          <p:spPr>
            <a:xfrm>
              <a:off x="5050549" y="2307072"/>
              <a:ext cx="690727" cy="29697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wordArtVert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spc="-29" normalizeH="0" baseline="0">
                  <a:ln>
                    <a:noFill/>
                  </a:ln>
                  <a:solidFill>
                    <a:schemeClr val="tx2"/>
                  </a:solidFill>
                  <a:effectLst/>
                  <a:uFillTx/>
                  <a:latin typeface="+mj-lt"/>
                  <a:ea typeface="Avenir Book"/>
                  <a:cs typeface="Avenir Book"/>
                  <a:sym typeface="Avenir Book"/>
                </a:rPr>
                <a:t>COVID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92631729-7765-230D-CF43-1AAAA74A585E}"/>
              </a:ext>
            </a:extLst>
          </p:cNvPr>
          <p:cNvSpPr txBox="1"/>
          <p:nvPr/>
        </p:nvSpPr>
        <p:spPr>
          <a:xfrm>
            <a:off x="8401262" y="2226487"/>
            <a:ext cx="299826" cy="3080083"/>
          </a:xfrm>
          <a:prstGeom prst="rect">
            <a:avLst/>
          </a:prstGeom>
          <a:solidFill>
            <a:srgbClr val="FFF7D6"/>
          </a:solidFill>
          <a:ln w="19050" cap="flat">
            <a:solidFill>
              <a:srgbClr val="F5A33A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wordArtVert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-29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STAAR Redesign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69DD2AA-C870-8728-A9A1-6F0D41638062}"/>
              </a:ext>
            </a:extLst>
          </p:cNvPr>
          <p:cNvSpPr txBox="1">
            <a:spLocks/>
          </p:cNvSpPr>
          <p:nvPr/>
        </p:nvSpPr>
        <p:spPr>
          <a:xfrm>
            <a:off x="587374" y="6341271"/>
            <a:ext cx="11000867" cy="292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bg2">
                    <a:lumMod val="50000"/>
                  </a:schemeClr>
                </a:solidFill>
              </a:rPr>
              <a:t>Source: TEA, STAAR Report, Reporting Year 2018-2023 ; TEA, STAAR Research Portal Preliminary STAAR Report, Reporting Year 2024. Note: Tarrant County indicates select 17 districts, and does not include any charter districts. </a:t>
            </a:r>
            <a:r>
              <a:rPr lang="en-US" sz="800">
                <a:solidFill>
                  <a:schemeClr val="bg2">
                    <a:lumMod val="50000"/>
                  </a:schemeClr>
                </a:solidFill>
                <a:sym typeface="Montserrat Light"/>
              </a:rPr>
              <a:t>Percentages may vary due to rounding. During the SY 22-23, STAAR was redesigned; for more information, please visit </a:t>
            </a:r>
            <a:r>
              <a:rPr lang="en-US" sz="800">
                <a:solidFill>
                  <a:srgbClr val="F89E1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STAAR </a:t>
            </a:r>
            <a:r>
              <a:rPr lang="en-US" sz="800">
                <a:solidFill>
                  <a:schemeClr val="accent3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Redesign | Texas Education Agency</a:t>
            </a:r>
            <a:endParaRPr lang="en-US" sz="800">
              <a:solidFill>
                <a:schemeClr val="accent3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7C9723-656D-5871-87CA-07B5081F61B8}"/>
              </a:ext>
            </a:extLst>
          </p:cNvPr>
          <p:cNvSpPr txBox="1"/>
          <p:nvPr/>
        </p:nvSpPr>
        <p:spPr>
          <a:xfrm>
            <a:off x="466664" y="600946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ECD984F-52C0-EFBC-8D25-A3E1B18C8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216843"/>
              </p:ext>
            </p:extLst>
          </p:nvPr>
        </p:nvGraphicFramePr>
        <p:xfrm>
          <a:off x="1057275" y="5626805"/>
          <a:ext cx="10429881" cy="63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983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9983">
                  <a:extLst>
                    <a:ext uri="{9D8B030D-6E8A-4147-A177-3AD203B41FA5}">
                      <a16:colId xmlns:a16="http://schemas.microsoft.com/office/drawing/2014/main" val="266536309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73,418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75,821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44,916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56,991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60,904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57,285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563393"/>
                  </a:ext>
                </a:extLst>
              </a:tr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158,715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158,502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140,219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149,940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148,074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146,085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9D249DA-7DCC-F548-A9B2-03302BDDA3B9}"/>
              </a:ext>
            </a:extLst>
          </p:cNvPr>
          <p:cNvSpPr txBox="1"/>
          <p:nvPr/>
        </p:nvSpPr>
        <p:spPr>
          <a:xfrm>
            <a:off x="188702" y="5608400"/>
            <a:ext cx="868572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66973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5F38046C-ADEF-6186-EFDB-53140DEDF26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767993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F38046C-ADEF-6186-EFDB-53140DEDF2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" name="Google Shape;202;p24"/>
          <p:cNvSpPr txBox="1">
            <a:spLocks noGrp="1"/>
          </p:cNvSpPr>
          <p:nvPr>
            <p:ph type="title"/>
          </p:nvPr>
        </p:nvSpPr>
        <p:spPr>
          <a:xfrm>
            <a:off x="603452" y="322424"/>
            <a:ext cx="1122140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lvl="0" algn="ctr">
              <a:buSzPts val="4000"/>
            </a:pPr>
            <a:r>
              <a:rPr lang="en-US" sz="2800" b="1">
                <a:solidFill>
                  <a:schemeClr val="tx1"/>
                </a:solidFill>
              </a:rPr>
              <a:t>Tarrant County Students Performed Higher in 5</a:t>
            </a:r>
            <a:r>
              <a:rPr lang="en-US" sz="2800" b="1" baseline="30000">
                <a:solidFill>
                  <a:schemeClr val="tx1"/>
                </a:solidFill>
              </a:rPr>
              <a:t>th</a:t>
            </a:r>
            <a:r>
              <a:rPr lang="en-US" sz="2800" b="1">
                <a:solidFill>
                  <a:schemeClr val="tx1"/>
                </a:solidFill>
              </a:rPr>
              <a:t> Grade Math Assessments Compared to Other Tested Grades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6F3F9DA-853F-291C-D65F-625A32ED7D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8699378"/>
              </p:ext>
            </p:extLst>
          </p:nvPr>
        </p:nvGraphicFramePr>
        <p:xfrm>
          <a:off x="603452" y="1805304"/>
          <a:ext cx="10985094" cy="3719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201C5FE7-397B-F785-8D2D-C46E5F6AD179}"/>
              </a:ext>
            </a:extLst>
          </p:cNvPr>
          <p:cNvSpPr txBox="1">
            <a:spLocks/>
          </p:cNvSpPr>
          <p:nvPr/>
        </p:nvSpPr>
        <p:spPr>
          <a:xfrm>
            <a:off x="603452" y="6333700"/>
            <a:ext cx="9620560" cy="274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400"/>
              <a:defRPr/>
            </a:pP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Source: </a:t>
            </a:r>
            <a:r>
              <a:rPr lang="en-US" sz="800">
                <a:solidFill>
                  <a:srgbClr val="5E6E60"/>
                </a:solidFill>
              </a:rPr>
              <a:t>TEA, STAAR Research Portal Preliminary STAAR Report, Reporting Year 2024; TEA, PEIMS SY 2023-24 Student Enrollment Report, Updated December 1, 2023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. Note: Tarrant County indicates select 17 districts, and does not include any charter districts. Percentages may vary due to rounding.</a:t>
            </a:r>
            <a:endParaRPr lang="en-US" sz="800">
              <a:solidFill>
                <a:schemeClr val="bg1">
                  <a:lumMod val="50000"/>
                </a:schemeClr>
              </a:solidFill>
              <a:latin typeface="Verdana"/>
              <a:ea typeface="Verdana"/>
              <a:sym typeface="Verdana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CECCE4-6155-25D8-DCA8-CB928AB2ACBC}"/>
              </a:ext>
            </a:extLst>
          </p:cNvPr>
          <p:cNvSpPr txBox="1">
            <a:spLocks/>
          </p:cNvSpPr>
          <p:nvPr/>
        </p:nvSpPr>
        <p:spPr>
          <a:xfrm>
            <a:off x="410697" y="1236624"/>
            <a:ext cx="11370606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Tarrant County 3</a:t>
            </a:r>
            <a:r>
              <a:rPr kumimoji="0" lang="en-US" sz="16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rd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 to 8</a:t>
            </a:r>
            <a:r>
              <a:rPr kumimoji="0" lang="en-US" sz="16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th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 Grade Math STAAR 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  <a:latin typeface="+mn-lt"/>
              </a:rPr>
              <a:t>“Meets or Masters” Performance for </a:t>
            </a:r>
            <a:r>
              <a:rPr lang="en-US" sz="1600" b="1">
                <a:solidFill>
                  <a:schemeClr val="bg2">
                    <a:lumMod val="75000"/>
                  </a:schemeClr>
                </a:solidFill>
                <a:latin typeface="+mn-lt"/>
              </a:rPr>
              <a:t>All Students</a:t>
            </a:r>
            <a:r>
              <a:rPr lang="en-US" sz="1600">
                <a:solidFill>
                  <a:schemeClr val="bg2">
                    <a:lumMod val="75000"/>
                  </a:schemeClr>
                </a:solidFill>
                <a:latin typeface="+mn-lt"/>
              </a:rPr>
              <a:t>, Preliminary 2024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2B6DA5-7008-5344-C186-1323CA55CD7A}"/>
              </a:ext>
            </a:extLst>
          </p:cNvPr>
          <p:cNvSpPr txBox="1"/>
          <p:nvPr/>
        </p:nvSpPr>
        <p:spPr>
          <a:xfrm>
            <a:off x="466664" y="6009460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87D74A8-906B-4B1A-B33B-985032177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5842"/>
              </p:ext>
            </p:extLst>
          </p:nvPr>
        </p:nvGraphicFramePr>
        <p:xfrm>
          <a:off x="1057277" y="5525251"/>
          <a:ext cx="10377339" cy="760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77">
                  <a:extLst>
                    <a:ext uri="{9D8B030D-6E8A-4147-A177-3AD203B41FA5}">
                      <a16:colId xmlns:a16="http://schemas.microsoft.com/office/drawing/2014/main" val="2505236759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3228683315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1482477">
                  <a:extLst>
                    <a:ext uri="{9D8B030D-6E8A-4147-A177-3AD203B41FA5}">
                      <a16:colId xmlns:a16="http://schemas.microsoft.com/office/drawing/2014/main" val="2665363091"/>
                    </a:ext>
                  </a:extLst>
                </a:gridCol>
              </a:tblGrid>
              <a:tr h="365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10,006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9,219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57,285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563393"/>
                  </a:ext>
                </a:extLst>
              </a:tr>
              <a:tr h="395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25,081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25,425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25,469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24,529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20,762</a:t>
                      </a:r>
                    </a:p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(26,019 Enrolled)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24,819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146,085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E7F0B7E-1C23-46BB-F26C-5A79BB56108C}"/>
              </a:ext>
            </a:extLst>
          </p:cNvPr>
          <p:cNvSpPr txBox="1"/>
          <p:nvPr/>
        </p:nvSpPr>
        <p:spPr>
          <a:xfrm>
            <a:off x="188703" y="5526137"/>
            <a:ext cx="868572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4" name="Rectangle: Single Corner Snipped 3">
            <a:extLst>
              <a:ext uri="{FF2B5EF4-FFF2-40B4-BE49-F238E27FC236}">
                <a16:creationId xmlns:a16="http://schemas.microsoft.com/office/drawing/2014/main" id="{4EEE9DC9-8004-0964-E8A2-3E24FCC37CB3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3-8 Math</a:t>
            </a:r>
          </a:p>
        </p:txBody>
      </p:sp>
    </p:spTree>
    <p:extLst>
      <p:ext uri="{BB962C8B-B14F-4D97-AF65-F5344CB8AC3E}">
        <p14:creationId xmlns:p14="http://schemas.microsoft.com/office/powerpoint/2010/main" val="85915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2C1EF6CD-994A-5FD7-4722-FB0B60AB4E8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52709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6" progId="TCLayout.ActiveDocument.1">
                  <p:embed/>
                </p:oleObj>
              </mc:Choice>
              <mc:Fallback>
                <p:oleObj name="think-cell Slide" r:id="rId3" imgW="473" imgH="47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C1EF6CD-994A-5FD7-4722-FB0B60AB4E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11219FC-C363-0DEA-65EE-FF2D48CB0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Section III C-E</a:t>
            </a:r>
            <a:br>
              <a:rPr lang="en-US"/>
            </a:br>
            <a:r>
              <a:rPr lang="en-US"/>
              <a:t>STAAR 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B990E-47C2-444B-A065-9A7C1F5A3B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90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949100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319700D4-C278-2AC6-F647-4579C43020EA}"/>
              </a:ext>
            </a:extLst>
          </p:cNvPr>
          <p:cNvSpPr txBox="1">
            <a:spLocks/>
          </p:cNvSpPr>
          <p:nvPr/>
        </p:nvSpPr>
        <p:spPr>
          <a:xfrm>
            <a:off x="410697" y="1236624"/>
            <a:ext cx="11370606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Tarrant County Districts 4</a:t>
            </a:r>
            <a:r>
              <a:rPr kumimoji="0" lang="en-US" sz="1800" b="0" i="0" u="none" strike="noStrike" kern="1200" cap="none" spc="0" normalizeH="0" baseline="3000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th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 </a:t>
            </a:r>
            <a:r>
              <a:rPr lang="en-US" sz="1800">
                <a:solidFill>
                  <a:schemeClr val="bg2">
                    <a:lumMod val="75000"/>
                  </a:schemeClr>
                </a:solidFill>
                <a:latin typeface="+mn-lt"/>
              </a:rPr>
              <a:t>Grade Math “Meets or Masters”, Preliminary 2024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4360" y="456975"/>
            <a:ext cx="11001374" cy="822325"/>
          </a:xfrm>
        </p:spPr>
        <p:txBody>
          <a:bodyPr vert="horz">
            <a:noAutofit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n-lt"/>
              </a:rPr>
              <a:t>More </a:t>
            </a:r>
            <a:r>
              <a:rPr lang="en-US" sz="2800" b="1">
                <a:solidFill>
                  <a:schemeClr val="tx1"/>
                </a:solidFill>
              </a:rPr>
              <a:t>Than </a:t>
            </a:r>
            <a:r>
              <a:rPr lang="en-US" sz="2800" b="1">
                <a:solidFill>
                  <a:schemeClr val="tx1"/>
                </a:solidFill>
                <a:latin typeface="+mn-lt"/>
              </a:rPr>
              <a:t>Half of Tarrant County Districts Outperformed or Matched The State and County Average in 4</a:t>
            </a:r>
            <a:r>
              <a:rPr lang="en-US" sz="2800" b="1" baseline="30000">
                <a:solidFill>
                  <a:schemeClr val="tx1"/>
                </a:solidFill>
                <a:latin typeface="+mn-lt"/>
              </a:rPr>
              <a:t>th</a:t>
            </a:r>
            <a:r>
              <a:rPr lang="en-US" sz="2800" b="1">
                <a:solidFill>
                  <a:schemeClr val="tx1"/>
                </a:solidFill>
                <a:latin typeface="+mn-lt"/>
              </a:rPr>
              <a:t> Grade Math</a:t>
            </a:r>
          </a:p>
        </p:txBody>
      </p:sp>
      <p:graphicFrame>
        <p:nvGraphicFramePr>
          <p:cNvPr id="36" name="Chart Placeholder 35">
            <a:extLst>
              <a:ext uri="{FF2B5EF4-FFF2-40B4-BE49-F238E27FC236}">
                <a16:creationId xmlns:a16="http://schemas.microsoft.com/office/drawing/2014/main" id="{B5F92BC6-B67A-6F99-9D0A-1FB8992E2DC8}"/>
              </a:ext>
            </a:extLst>
          </p:cNvPr>
          <p:cNvGraphicFramePr>
            <a:graphicFrameLocks noGrp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2219046825"/>
              </p:ext>
            </p:extLst>
          </p:nvPr>
        </p:nvGraphicFramePr>
        <p:xfrm>
          <a:off x="594359" y="1724026"/>
          <a:ext cx="11001375" cy="3491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1" name="Speech Bubble: Rectangle 220">
            <a:extLst>
              <a:ext uri="{FF2B5EF4-FFF2-40B4-BE49-F238E27FC236}">
                <a16:creationId xmlns:a16="http://schemas.microsoft.com/office/drawing/2014/main" id="{A178CED6-574E-1D6A-BD43-E7890D448EB5}"/>
              </a:ext>
            </a:extLst>
          </p:cNvPr>
          <p:cNvSpPr/>
          <p:nvPr/>
        </p:nvSpPr>
        <p:spPr>
          <a:xfrm>
            <a:off x="9430417" y="2860989"/>
            <a:ext cx="895350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bg2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State: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44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2C1F42-D93E-12C9-320E-643054C10CBD}"/>
              </a:ext>
            </a:extLst>
          </p:cNvPr>
          <p:cNvSpPr txBox="1"/>
          <p:nvPr/>
        </p:nvSpPr>
        <p:spPr>
          <a:xfrm>
            <a:off x="292608" y="5239910"/>
            <a:ext cx="82983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89CE72-4318-17B4-FE82-E46CCB7FCD7C}"/>
              </a:ext>
            </a:extLst>
          </p:cNvPr>
          <p:cNvSpPr txBox="1"/>
          <p:nvPr/>
        </p:nvSpPr>
        <p:spPr>
          <a:xfrm>
            <a:off x="530579" y="5686043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F5A99F5-CC56-2D1C-334F-7D5B84FFA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50317"/>
              </p:ext>
            </p:extLst>
          </p:nvPr>
        </p:nvGraphicFramePr>
        <p:xfrm>
          <a:off x="1122441" y="5279077"/>
          <a:ext cx="10473292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076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69063906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507683426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278631775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70545704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69177142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36597356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719937135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20771547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717050029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307944937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10062708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0111154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74056681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0979844-22AF-E6B6-55F5-6D98A1A9B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199233"/>
              </p:ext>
            </p:extLst>
          </p:nvPr>
        </p:nvGraphicFramePr>
        <p:xfrm>
          <a:off x="1122441" y="5605182"/>
          <a:ext cx="10473292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076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6076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2,531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2,132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1,656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2,357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1,550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1,717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3,750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1,171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5,009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37" name="Rectangle: Single Corner Snipped 36">
            <a:extLst>
              <a:ext uri="{FF2B5EF4-FFF2-40B4-BE49-F238E27FC236}">
                <a16:creationId xmlns:a16="http://schemas.microsoft.com/office/drawing/2014/main" id="{3BF0EAD4-067C-FE09-0723-58B8EE6DA5EC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4</a:t>
            </a:r>
            <a:r>
              <a:rPr kumimoji="0" lang="en-US" sz="1200" b="1" i="0" u="none" strike="noStrike" cap="none" spc="0" normalizeH="0" baseline="3000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th</a:t>
            </a: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 Grade Math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C5EC38A6-9AD8-002B-4DDD-A2CAC82ED685}"/>
              </a:ext>
            </a:extLst>
          </p:cNvPr>
          <p:cNvSpPr/>
          <p:nvPr/>
        </p:nvSpPr>
        <p:spPr>
          <a:xfrm>
            <a:off x="10511336" y="2937122"/>
            <a:ext cx="1084397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accent2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Tarrant Co.: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41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BD23CA-7CFB-DA60-BA72-C6701DA1869F}"/>
              </a:ext>
            </a:extLst>
          </p:cNvPr>
          <p:cNvSpPr txBox="1"/>
          <p:nvPr/>
        </p:nvSpPr>
        <p:spPr>
          <a:xfrm>
            <a:off x="464180" y="5985695"/>
            <a:ext cx="65473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-29" normalizeH="0" baseline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% </a:t>
            </a:r>
            <a:r>
              <a:rPr kumimoji="0" lang="en-US" sz="1000" b="1" i="0" u="none" strike="noStrike" cap="none" spc="-29" normalizeH="0" baseline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EcoDis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9195DA3-D1FF-E48D-B1ED-F5AC7D39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899403"/>
              </p:ext>
            </p:extLst>
          </p:nvPr>
        </p:nvGraphicFramePr>
        <p:xfrm>
          <a:off x="1120677" y="5916966"/>
          <a:ext cx="10476471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6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2E83DD76-4F45-0376-8C76-9908B23A6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2376" y="6356350"/>
            <a:ext cx="1087477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Source: </a:t>
            </a:r>
            <a:r>
              <a:rPr lang="en-US" sz="800">
                <a:solidFill>
                  <a:srgbClr val="5E6E60"/>
                </a:solidFill>
              </a:rPr>
              <a:t>TEA, STAAR Research Portal Preliminary STAAR Report, Reporting Year 2024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  <a:sym typeface="Montserrat Light"/>
              </a:rPr>
              <a:t>Note: Tarrant County indicates select 17 districts, and does not include any charter districts.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Percentages may vary due to rounding.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23397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>
            <a:extLst>
              <a:ext uri="{FF2B5EF4-FFF2-40B4-BE49-F238E27FC236}">
                <a16:creationId xmlns:a16="http://schemas.microsoft.com/office/drawing/2014/main" id="{AB06F84A-F957-5508-EBCB-F39F96AE16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0" name="Object 39" hidden="1">
                        <a:extLst>
                          <a:ext uri="{FF2B5EF4-FFF2-40B4-BE49-F238E27FC236}">
                            <a16:creationId xmlns:a16="http://schemas.microsoft.com/office/drawing/2014/main" id="{AB06F84A-F957-5508-EBCB-F39F96AE1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99D81303-966D-0218-7995-BF308689C3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6070" y="467862"/>
            <a:ext cx="11021077" cy="822325"/>
          </a:xfrm>
        </p:spPr>
        <p:txBody>
          <a:bodyPr vert="horz">
            <a:noAutofit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+mn-lt"/>
              </a:rPr>
              <a:t>More </a:t>
            </a:r>
            <a:r>
              <a:rPr lang="en-US" sz="2800" b="1">
                <a:solidFill>
                  <a:schemeClr val="tx1"/>
                </a:solidFill>
              </a:rPr>
              <a:t>Than </a:t>
            </a:r>
            <a:r>
              <a:rPr lang="en-US" sz="2800" b="1">
                <a:solidFill>
                  <a:schemeClr val="tx1"/>
                </a:solidFill>
                <a:latin typeface="+mn-lt"/>
              </a:rPr>
              <a:t>Half of Tarrant County Districts Outperformed or Matched The State and County Average in Algebra 1</a:t>
            </a:r>
          </a:p>
        </p:txBody>
      </p:sp>
      <p:graphicFrame>
        <p:nvGraphicFramePr>
          <p:cNvPr id="36" name="Chart Placeholder 35">
            <a:extLst>
              <a:ext uri="{FF2B5EF4-FFF2-40B4-BE49-F238E27FC236}">
                <a16:creationId xmlns:a16="http://schemas.microsoft.com/office/drawing/2014/main" id="{B5F92BC6-B67A-6F99-9D0A-1FB8992E2DC8}"/>
              </a:ext>
            </a:extLst>
          </p:cNvPr>
          <p:cNvGraphicFramePr>
            <a:graphicFrameLocks noGrp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442159023"/>
              </p:ext>
            </p:extLst>
          </p:nvPr>
        </p:nvGraphicFramePr>
        <p:xfrm>
          <a:off x="576070" y="1790700"/>
          <a:ext cx="11001375" cy="3468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319700D4-C278-2AC6-F647-4579C43020EA}"/>
              </a:ext>
            </a:extLst>
          </p:cNvPr>
          <p:cNvSpPr txBox="1">
            <a:spLocks/>
          </p:cNvSpPr>
          <p:nvPr/>
        </p:nvSpPr>
        <p:spPr>
          <a:xfrm>
            <a:off x="410697" y="1236624"/>
            <a:ext cx="11370606" cy="68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Verdana"/>
                <a:sym typeface="Verdana"/>
              </a:rPr>
              <a:t>Tarrant County Districts Algebra 1 </a:t>
            </a:r>
            <a:r>
              <a:rPr lang="en-US" sz="1800">
                <a:solidFill>
                  <a:schemeClr val="bg2">
                    <a:lumMod val="75000"/>
                  </a:schemeClr>
                </a:solidFill>
                <a:latin typeface="+mn-lt"/>
              </a:rPr>
              <a:t>“Meets or Masters”, Preliminary 2024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  <p:sp>
        <p:nvSpPr>
          <p:cNvPr id="221" name="Speech Bubble: Rectangle 220">
            <a:extLst>
              <a:ext uri="{FF2B5EF4-FFF2-40B4-BE49-F238E27FC236}">
                <a16:creationId xmlns:a16="http://schemas.microsoft.com/office/drawing/2014/main" id="{A178CED6-574E-1D6A-BD43-E7890D448EB5}"/>
              </a:ext>
            </a:extLst>
          </p:cNvPr>
          <p:cNvSpPr/>
          <p:nvPr/>
        </p:nvSpPr>
        <p:spPr>
          <a:xfrm>
            <a:off x="9418349" y="2874348"/>
            <a:ext cx="895350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bg2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State: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45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2C1F42-D93E-12C9-320E-643054C10CBD}"/>
              </a:ext>
            </a:extLst>
          </p:cNvPr>
          <p:cNvSpPr txBox="1"/>
          <p:nvPr/>
        </p:nvSpPr>
        <p:spPr>
          <a:xfrm>
            <a:off x="292608" y="5241785"/>
            <a:ext cx="82983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Meets or Masters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89CE72-4318-17B4-FE82-E46CCB7FCD7C}"/>
              </a:ext>
            </a:extLst>
          </p:cNvPr>
          <p:cNvSpPr txBox="1"/>
          <p:nvPr/>
        </p:nvSpPr>
        <p:spPr>
          <a:xfrm>
            <a:off x="504064" y="5682606"/>
            <a:ext cx="59061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spc="-29">
                <a:solidFill>
                  <a:schemeClr val="bg2">
                    <a:lumMod val="50000"/>
                  </a:schemeClr>
                </a:solidFill>
                <a:latin typeface="+mj-lt"/>
                <a:ea typeface="Avenir Book"/>
                <a:cs typeface="Avenir Book"/>
                <a:sym typeface="Avenir Book"/>
              </a:rPr>
              <a:t># Tested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F5A99F5-CC56-2D1C-334F-7D5B84FFA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88834"/>
              </p:ext>
            </p:extLst>
          </p:nvPr>
        </p:nvGraphicFramePr>
        <p:xfrm>
          <a:off x="1122441" y="5279077"/>
          <a:ext cx="10455000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00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69063906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507683426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278631775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70545704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69177142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36597356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719937135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20771547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717050029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307944937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10062708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0111154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740566811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0979844-22AF-E6B6-55F5-6D98A1A9B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303421"/>
              </p:ext>
            </p:extLst>
          </p:nvPr>
        </p:nvGraphicFramePr>
        <p:xfrm>
          <a:off x="1122441" y="5614611"/>
          <a:ext cx="10455000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00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5000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1,861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3,067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1,145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2,705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2,487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1,903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2,130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4,889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7,089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1,629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37" name="Rectangle: Single Corner Snipped 36">
            <a:extLst>
              <a:ext uri="{FF2B5EF4-FFF2-40B4-BE49-F238E27FC236}">
                <a16:creationId xmlns:a16="http://schemas.microsoft.com/office/drawing/2014/main" id="{3BF0EAD4-067C-FE09-0723-58B8EE6DA5EC}"/>
              </a:ext>
            </a:extLst>
          </p:cNvPr>
          <p:cNvSpPr/>
          <p:nvPr/>
        </p:nvSpPr>
        <p:spPr>
          <a:xfrm>
            <a:off x="0" y="50372"/>
            <a:ext cx="2476499" cy="312261"/>
          </a:xfrm>
          <a:prstGeom prst="snip1Rect">
            <a:avLst/>
          </a:prstGeom>
          <a:solidFill>
            <a:srgbClr val="E4563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STAAR Algebra 1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6F1ED4AE-DCD0-1770-6988-CD769E1EF6D8}"/>
              </a:ext>
            </a:extLst>
          </p:cNvPr>
          <p:cNvSpPr/>
          <p:nvPr/>
        </p:nvSpPr>
        <p:spPr>
          <a:xfrm>
            <a:off x="10472545" y="2957076"/>
            <a:ext cx="1056961" cy="471924"/>
          </a:xfrm>
          <a:prstGeom prst="wedgeRectCallout">
            <a:avLst/>
          </a:prstGeom>
          <a:solidFill>
            <a:schemeClr val="bg1"/>
          </a:solidFill>
          <a:ln w="19050" cap="flat">
            <a:solidFill>
              <a:schemeClr val="accent2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Tarrant Co.: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ysClr val="windowText" lastClr="000000"/>
                </a:solidFill>
                <a:latin typeface="+mj-lt"/>
                <a:ea typeface="Helvetica Neue Medium"/>
                <a:cs typeface="Helvetica Neue Medium"/>
                <a:sym typeface="Helvetica Neue Medium"/>
              </a:rPr>
              <a:t>42</a:t>
            </a: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rPr>
              <a:t>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3D30F0-07BD-5630-637F-D33F3D7216AE}"/>
              </a:ext>
            </a:extLst>
          </p:cNvPr>
          <p:cNvSpPr txBox="1"/>
          <p:nvPr/>
        </p:nvSpPr>
        <p:spPr>
          <a:xfrm>
            <a:off x="464180" y="5985695"/>
            <a:ext cx="654731" cy="241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-29" normalizeH="0" baseline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% </a:t>
            </a:r>
            <a:r>
              <a:rPr kumimoji="0" lang="en-US" sz="1000" b="1" i="0" u="none" strike="noStrike" cap="none" spc="-29" normalizeH="0" baseline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Avenir Book"/>
                <a:cs typeface="Avenir Book"/>
                <a:sym typeface="Avenir Book"/>
              </a:rPr>
              <a:t>EcoDis</a:t>
            </a:r>
            <a:endParaRPr kumimoji="0" lang="en-US" sz="1000" b="1" i="0" u="none" strike="noStrike" cap="none" spc="-29" normalizeH="0" baseline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Avenir Book"/>
              <a:cs typeface="Avenir Book"/>
              <a:sym typeface="Avenir Book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B875E8-BF41-2A8A-8ED4-C50555A21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836805"/>
              </p:ext>
            </p:extLst>
          </p:nvPr>
        </p:nvGraphicFramePr>
        <p:xfrm>
          <a:off x="1120677" y="5916966"/>
          <a:ext cx="10476471" cy="3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63">
                  <a:extLst>
                    <a:ext uri="{9D8B030D-6E8A-4147-A177-3AD203B41FA5}">
                      <a16:colId xmlns:a16="http://schemas.microsoft.com/office/drawing/2014/main" val="24705038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79457324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17799850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83936051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8329932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765135871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33538016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434161996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40684813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63447308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25416582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833619982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410131629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562498730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1549786483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2123600344"/>
                    </a:ext>
                  </a:extLst>
                </a:gridCol>
                <a:gridCol w="616263">
                  <a:extLst>
                    <a:ext uri="{9D8B030D-6E8A-4147-A177-3AD203B41FA5}">
                      <a16:colId xmlns:a16="http://schemas.microsoft.com/office/drawing/2014/main" val="3702926229"/>
                    </a:ext>
                  </a:extLst>
                </a:gridCol>
              </a:tblGrid>
              <a:tr h="316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171"/>
                  </a:ext>
                </a:extLst>
              </a:tr>
            </a:tbl>
          </a:graphicData>
        </a:graphic>
      </p:graphicFrame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6C25F629-B1CD-CD27-2773-98B153728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2376" y="6356350"/>
            <a:ext cx="1087477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Source: </a:t>
            </a:r>
            <a:r>
              <a:rPr lang="en-US" sz="800">
                <a:solidFill>
                  <a:srgbClr val="5E6E60"/>
                </a:solidFill>
              </a:rPr>
              <a:t>TEA, STAAR Research Portal Preliminary STAAR Report, Reporting Year 2024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latin typeface="+mn-lt"/>
                <a:sym typeface="Montserrat Light"/>
              </a:rPr>
              <a:t>Note: Tarrant County indicates select 17 districts, and does not include any charter districts.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  <a:sym typeface="Montserrat Light"/>
              </a:rPr>
              <a:t>Percentages may vary due to rounding.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504741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ev 2024 Theme">
  <a:themeElements>
    <a:clrScheme name="Rev Colors">
      <a:dk1>
        <a:srgbClr val="000000"/>
      </a:dk1>
      <a:lt1>
        <a:srgbClr val="FFFFFF"/>
      </a:lt1>
      <a:dk2>
        <a:srgbClr val="101740"/>
      </a:dk2>
      <a:lt2>
        <a:srgbClr val="BCBEC1"/>
      </a:lt2>
      <a:accent1>
        <a:srgbClr val="ED2324"/>
      </a:accent1>
      <a:accent2>
        <a:srgbClr val="EF6418"/>
      </a:accent2>
      <a:accent3>
        <a:srgbClr val="F89E1B"/>
      </a:accent3>
      <a:accent4>
        <a:srgbClr val="B8B8B8"/>
      </a:accent4>
      <a:accent5>
        <a:srgbClr val="423D42"/>
      </a:accent5>
      <a:accent6>
        <a:srgbClr val="0F173F"/>
      </a:accent6>
      <a:hlink>
        <a:srgbClr val="F89E1B"/>
      </a:hlink>
      <a:folHlink>
        <a:srgbClr val="666699"/>
      </a:folHlink>
    </a:clrScheme>
    <a:fontScheme name="Futura">
      <a:majorFont>
        <a:latin typeface="Futura"/>
        <a:ea typeface=""/>
        <a:cs typeface=""/>
      </a:majorFont>
      <a:minorFont>
        <a:latin typeface="Futura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 2024 Theme" id="{27C17C5B-3BB2-48CB-9053-D950210B1990}" vid="{2A4F595A-9779-4DD5-A266-1C9929744F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182bcc-841a-4c1a-bf7d-7087e061937c">
      <Terms xmlns="http://schemas.microsoft.com/office/infopath/2007/PartnerControls"/>
    </lcf76f155ced4ddcb4097134ff3c332f>
    <TaxCatchAll xmlns="3f1d1c1a-aaa6-4856-885d-4dfea54523e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81C5ECC7B647B67717D18811A9F9" ma:contentTypeVersion="15" ma:contentTypeDescription="Create a new document." ma:contentTypeScope="" ma:versionID="990d6504a74cbfb6cf52d85cd6e7e0c7">
  <xsd:schema xmlns:xsd="http://www.w3.org/2001/XMLSchema" xmlns:xs="http://www.w3.org/2001/XMLSchema" xmlns:p="http://schemas.microsoft.com/office/2006/metadata/properties" xmlns:ns2="00182bcc-841a-4c1a-bf7d-7087e061937c" xmlns:ns3="3f1d1c1a-aaa6-4856-885d-4dfea54523eb" targetNamespace="http://schemas.microsoft.com/office/2006/metadata/properties" ma:root="true" ma:fieldsID="7584d65f5d3f3e83eca519325c365920" ns2:_="" ns3:_="">
    <xsd:import namespace="00182bcc-841a-4c1a-bf7d-7087e061937c"/>
    <xsd:import namespace="3f1d1c1a-aaa6-4856-885d-4dfea54523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82bcc-841a-4c1a-bf7d-7087e06193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4302eab-2b6c-418f-a298-4d077cee08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d1c1a-aaa6-4856-885d-4dfea54523e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be794e2-d4e6-4ad3-8599-46c95ac1c25f}" ma:internalName="TaxCatchAll" ma:showField="CatchAllData" ma:web="3f1d1c1a-aaa6-4856-885d-4dfea54523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A16E6E-0006-4243-9EF4-F366EF985E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E86062-EA05-441D-9F5A-B5C8B3B5A846}">
  <ds:schemaRefs>
    <ds:schemaRef ds:uri="00182bcc-841a-4c1a-bf7d-7087e061937c"/>
    <ds:schemaRef ds:uri="3f1d1c1a-aaa6-4856-885d-4dfea54523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C16D5F2-7023-45B3-83E7-BB5FEE93ECA8}">
  <ds:schemaRefs>
    <ds:schemaRef ds:uri="00182bcc-841a-4c1a-bf7d-7087e061937c"/>
    <ds:schemaRef ds:uri="3f1d1c1a-aaa6-4856-885d-4dfea54523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Rev 2024 Theme</Template>
  <Application>Microsoft Office PowerPoint</Application>
  <PresentationFormat>Widescreen</PresentationFormat>
  <Slides>8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Rev 2024 Theme</vt:lpstr>
      <vt:lpstr>Section II C-G  STAAR Updates</vt:lpstr>
      <vt:lpstr>4th Grade Math Achievement Improved by 8pp Between 2021 and 2024 for Tarrant County, Only 3pp Behind the State Average in 2024</vt:lpstr>
      <vt:lpstr>Algebra 1 Achievement Improved by 3pp Between 2021 and 2024 for Tarrant County, Only 3pp Behind the State Average in 2024</vt:lpstr>
      <vt:lpstr>3-8 Math Achievement Improved by 7pp for Between 2021 and 2024 for Tarrant County, Only 1pp Behind the State Average in 2024</vt:lpstr>
      <vt:lpstr>Tarrant County Students Performed Higher in 5th Grade Math Assessments Compared to Other Tested Grades</vt:lpstr>
      <vt:lpstr>Section III C-E STAAR Updates</vt:lpstr>
      <vt:lpstr>More Than Half of Tarrant County Districts Outperformed or Matched The State and County Average in 4th Grade Math</vt:lpstr>
      <vt:lpstr>More Than Half of Tarrant County Districts Outperformed or Matched The State and County Average in Algebra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II C-G  STAAR Updates</dc:title>
  <dc:creator>Gennie Balanon</dc:creator>
  <cp:revision>1</cp:revision>
  <dcterms:created xsi:type="dcterms:W3CDTF">2024-06-21T15:20:11Z</dcterms:created>
  <dcterms:modified xsi:type="dcterms:W3CDTF">2024-08-28T15:41:30Z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0x010100139E81C5ECC7B647B67717D18811A9F9</vt:lpwstr>
  </property>
  <property fmtid="{D5CDD505-2E9C-101B-9397-08002B2CF9AE}" pid="3" name="MediaServiceImageTags">
    <vt:lpwstr/>
  </property>
</Properties>
</file>