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494" r:id="rId2"/>
    <p:sldId id="1230" r:id="rId3"/>
    <p:sldId id="1222" r:id="rId4"/>
    <p:sldId id="1198" r:id="rId5"/>
    <p:sldId id="1201" r:id="rId6"/>
    <p:sldId id="1169" r:id="rId7"/>
    <p:sldId id="1171" r:id="rId8"/>
    <p:sldId id="1223" r:id="rId9"/>
    <p:sldId id="1060" r:id="rId10"/>
    <p:sldId id="122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0F7818-839A-E247-8F3A-AD8DAE31FA5F}" v="1" dt="2024-08-28T17:28:00.6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6"/>
    <p:restoredTop sz="96327"/>
  </p:normalViewPr>
  <p:slideViewPr>
    <p:cSldViewPr snapToGrid="0">
      <p:cViewPr varScale="1">
        <p:scale>
          <a:sx n="121" d="100"/>
          <a:sy n="121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23062202070203E-2"/>
          <c:y val="9.0353822593600669E-2"/>
          <c:w val="0.93404580513626301"/>
          <c:h val="0.794736815231987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Grew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KG</c:v>
                </c:pt>
                <c:pt idx="1">
                  <c:v>1st Grade</c:v>
                </c:pt>
                <c:pt idx="2">
                  <c:v>2nd Grade</c:v>
                </c:pt>
                <c:pt idx="3">
                  <c:v>3rd Grade</c:v>
                </c:pt>
                <c:pt idx="4">
                  <c:v>4th Grade</c:v>
                </c:pt>
                <c:pt idx="5">
                  <c:v>5th Grade</c:v>
                </c:pt>
                <c:pt idx="6">
                  <c:v>6th Grade</c:v>
                </c:pt>
                <c:pt idx="7">
                  <c:v>7th Grade</c:v>
                </c:pt>
                <c:pt idx="8">
                  <c:v>Total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0.64</c:v>
                </c:pt>
                <c:pt idx="1">
                  <c:v>0.72</c:v>
                </c:pt>
                <c:pt idx="2">
                  <c:v>0.7</c:v>
                </c:pt>
                <c:pt idx="3">
                  <c:v>0.67</c:v>
                </c:pt>
                <c:pt idx="4">
                  <c:v>0.62</c:v>
                </c:pt>
                <c:pt idx="5">
                  <c:v>0.49</c:v>
                </c:pt>
                <c:pt idx="6">
                  <c:v>0.7</c:v>
                </c:pt>
                <c:pt idx="7">
                  <c:v>0.67</c:v>
                </c:pt>
                <c:pt idx="8">
                  <c:v>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A7-4B1E-A921-3ADE3A5F398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Maintained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KG</c:v>
                </c:pt>
                <c:pt idx="1">
                  <c:v>1st Grade</c:v>
                </c:pt>
                <c:pt idx="2">
                  <c:v>2nd Grade</c:v>
                </c:pt>
                <c:pt idx="3">
                  <c:v>3rd Grade</c:v>
                </c:pt>
                <c:pt idx="4">
                  <c:v>4th Grade</c:v>
                </c:pt>
                <c:pt idx="5">
                  <c:v>5th Grade</c:v>
                </c:pt>
                <c:pt idx="6">
                  <c:v>6th Grade</c:v>
                </c:pt>
                <c:pt idx="7">
                  <c:v>7th Grade</c:v>
                </c:pt>
                <c:pt idx="8">
                  <c:v>Total</c:v>
                </c:pt>
              </c:strCache>
            </c:strRef>
          </c:cat>
          <c:val>
            <c:numRef>
              <c:f>Sheet1!$C$2:$C$10</c:f>
              <c:numCache>
                <c:formatCode>0%</c:formatCode>
                <c:ptCount val="9"/>
                <c:pt idx="0">
                  <c:v>0.21</c:v>
                </c:pt>
                <c:pt idx="1">
                  <c:v>0.22</c:v>
                </c:pt>
                <c:pt idx="2">
                  <c:v>0.27</c:v>
                </c:pt>
                <c:pt idx="3">
                  <c:v>0.3</c:v>
                </c:pt>
                <c:pt idx="4">
                  <c:v>0.33</c:v>
                </c:pt>
                <c:pt idx="5">
                  <c:v>0.46</c:v>
                </c:pt>
                <c:pt idx="6">
                  <c:v>0.3</c:v>
                </c:pt>
                <c:pt idx="7">
                  <c:v>0.33</c:v>
                </c:pt>
                <c:pt idx="8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A7-4B1E-A921-3ADE3A5F398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Declined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-9.1823352303798134E-17"/>
                  <c:y val="-2.16806847291889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8B-46EB-982B-371F520FD1FF}"/>
                </c:ext>
              </c:extLst>
            </c:dLbl>
            <c:dLbl>
              <c:idx val="7"/>
              <c:layout>
                <c:manualLayout>
                  <c:x val="0"/>
                  <c:y val="-2.16806847291889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8B-46EB-982B-371F520FD1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KG</c:v>
                </c:pt>
                <c:pt idx="1">
                  <c:v>1st Grade</c:v>
                </c:pt>
                <c:pt idx="2">
                  <c:v>2nd Grade</c:v>
                </c:pt>
                <c:pt idx="3">
                  <c:v>3rd Grade</c:v>
                </c:pt>
                <c:pt idx="4">
                  <c:v>4th Grade</c:v>
                </c:pt>
                <c:pt idx="5">
                  <c:v>5th Grade</c:v>
                </c:pt>
                <c:pt idx="6">
                  <c:v>6th Grade</c:v>
                </c:pt>
                <c:pt idx="7">
                  <c:v>7th Grade</c:v>
                </c:pt>
                <c:pt idx="8">
                  <c:v>Total</c:v>
                </c:pt>
              </c:strCache>
            </c:strRef>
          </c:cat>
          <c:val>
            <c:numRef>
              <c:f>Sheet1!$D$2:$D$10</c:f>
              <c:numCache>
                <c:formatCode>0%</c:formatCode>
                <c:ptCount val="9"/>
                <c:pt idx="0">
                  <c:v>0.14000000000000001</c:v>
                </c:pt>
                <c:pt idx="1">
                  <c:v>0.06</c:v>
                </c:pt>
                <c:pt idx="2">
                  <c:v>0.02</c:v>
                </c:pt>
                <c:pt idx="3">
                  <c:v>0.03</c:v>
                </c:pt>
                <c:pt idx="4">
                  <c:v>0.05</c:v>
                </c:pt>
                <c:pt idx="5">
                  <c:v>0.06</c:v>
                </c:pt>
                <c:pt idx="6">
                  <c:v>0</c:v>
                </c:pt>
                <c:pt idx="7">
                  <c:v>0</c:v>
                </c:pt>
                <c:pt idx="8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A7-4B1E-A921-3ADE3A5F39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8568223"/>
        <c:axId val="451142143"/>
      </c:barChart>
      <c:catAx>
        <c:axId val="618568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1142143"/>
        <c:crosses val="autoZero"/>
        <c:auto val="1"/>
        <c:lblAlgn val="ctr"/>
        <c:lblOffset val="100"/>
        <c:noMultiLvlLbl val="0"/>
      </c:catAx>
      <c:valAx>
        <c:axId val="451142143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568223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23062202070203E-2"/>
          <c:y val="9.0353822593600669E-2"/>
          <c:w val="0.93404580513626301"/>
          <c:h val="0.7590720299681824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Grew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AB Christian</c:v>
                </c:pt>
                <c:pt idx="1">
                  <c:v>CFW</c:v>
                </c:pt>
                <c:pt idx="2">
                  <c:v>Camp Fire</c:v>
                </c:pt>
                <c:pt idx="3">
                  <c:v>Literacy United</c:v>
                </c:pt>
                <c:pt idx="4">
                  <c:v>Project Transformation</c:v>
                </c:pt>
                <c:pt idx="5">
                  <c:v>UCC</c:v>
                </c:pt>
                <c:pt idx="6">
                  <c:v>Total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0.76</c:v>
                </c:pt>
                <c:pt idx="1">
                  <c:v>0.5</c:v>
                </c:pt>
                <c:pt idx="2">
                  <c:v>0.96</c:v>
                </c:pt>
                <c:pt idx="3">
                  <c:v>0.69</c:v>
                </c:pt>
                <c:pt idx="4">
                  <c:v>0.88</c:v>
                </c:pt>
                <c:pt idx="5">
                  <c:v>0.66</c:v>
                </c:pt>
                <c:pt idx="6">
                  <c:v>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A7-4B1E-A921-3ADE3A5F398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Maintained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AB Christian</c:v>
                </c:pt>
                <c:pt idx="1">
                  <c:v>CFW</c:v>
                </c:pt>
                <c:pt idx="2">
                  <c:v>Camp Fire</c:v>
                </c:pt>
                <c:pt idx="3">
                  <c:v>Literacy United</c:v>
                </c:pt>
                <c:pt idx="4">
                  <c:v>Project Transformation</c:v>
                </c:pt>
                <c:pt idx="5">
                  <c:v>UCC</c:v>
                </c:pt>
                <c:pt idx="6">
                  <c:v>Total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0.24</c:v>
                </c:pt>
                <c:pt idx="1">
                  <c:v>0.47</c:v>
                </c:pt>
                <c:pt idx="2">
                  <c:v>0</c:v>
                </c:pt>
                <c:pt idx="3">
                  <c:v>0.15</c:v>
                </c:pt>
                <c:pt idx="4">
                  <c:v>7.0000000000000007E-2</c:v>
                </c:pt>
                <c:pt idx="5">
                  <c:v>0.28000000000000003</c:v>
                </c:pt>
                <c:pt idx="6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A7-4B1E-A921-3ADE3A5F398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Declined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4.5911676151899067E-17"/>
                  <c:y val="-1.8583444053590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5F6-44BD-95DD-7D1B5F2E43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AB Christian</c:v>
                </c:pt>
                <c:pt idx="1">
                  <c:v>CFW</c:v>
                </c:pt>
                <c:pt idx="2">
                  <c:v>Camp Fire</c:v>
                </c:pt>
                <c:pt idx="3">
                  <c:v>Literacy United</c:v>
                </c:pt>
                <c:pt idx="4">
                  <c:v>Project Transformation</c:v>
                </c:pt>
                <c:pt idx="5">
                  <c:v>UCC</c:v>
                </c:pt>
                <c:pt idx="6">
                  <c:v>Total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</c:v>
                </c:pt>
                <c:pt idx="1">
                  <c:v>0.03</c:v>
                </c:pt>
                <c:pt idx="2">
                  <c:v>0.04</c:v>
                </c:pt>
                <c:pt idx="3">
                  <c:v>0.15</c:v>
                </c:pt>
                <c:pt idx="4">
                  <c:v>0.04</c:v>
                </c:pt>
                <c:pt idx="5">
                  <c:v>0.06</c:v>
                </c:pt>
                <c:pt idx="6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A7-4B1E-A921-3ADE3A5F39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8568223"/>
        <c:axId val="451142143"/>
      </c:barChart>
      <c:catAx>
        <c:axId val="618568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1142143"/>
        <c:crosses val="autoZero"/>
        <c:auto val="1"/>
        <c:lblAlgn val="ctr"/>
        <c:lblOffset val="100"/>
        <c:noMultiLvlLbl val="0"/>
      </c:catAx>
      <c:valAx>
        <c:axId val="451142143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568223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8E8D8-EC03-8242-BD52-8F3A93F6CD14}" type="datetimeFigureOut">
              <a:rPr lang="en-US" smtClean="0"/>
              <a:t>8/28/24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EFCF9-30FC-D14F-9D52-D43855629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050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162D5-54FE-7247-A468-82BB108F8C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898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45DD1-5FA4-42B1-B0B2-8E2F8D051C7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86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45DD1-5FA4-42B1-B0B2-8E2F8D051C7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0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45DD1-5FA4-42B1-B0B2-8E2F8D051C7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118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0475367-9BA3-EEC3-C932-E2D5814ACA36}"/>
              </a:ext>
            </a:extLst>
          </p:cNvPr>
          <p:cNvSpPr/>
          <p:nvPr userDrawn="1"/>
        </p:nvSpPr>
        <p:spPr>
          <a:xfrm>
            <a:off x="-73572" y="6537434"/>
            <a:ext cx="11361682" cy="5150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7728F3-BF86-373A-5810-C39AD6ADBC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00" y="-4104499"/>
            <a:ext cx="9614573" cy="1156254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5E76F74-4C76-1AA4-671D-E75E1217A94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79752" y="-53787"/>
            <a:ext cx="4549892" cy="6858000"/>
          </a:xfrm>
          <a:prstGeom prst="rect">
            <a:avLst/>
          </a:prstGeom>
        </p:spPr>
      </p:pic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22578A2-9A06-9A8C-E961-0C079D798A3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3567" y="1119534"/>
            <a:ext cx="2934447" cy="153101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D5678AC-9A70-7B90-02C2-A2303C0C6438}"/>
              </a:ext>
            </a:extLst>
          </p:cNvPr>
          <p:cNvSpPr txBox="1"/>
          <p:nvPr userDrawn="1"/>
        </p:nvSpPr>
        <p:spPr>
          <a:xfrm>
            <a:off x="614082" y="3421917"/>
            <a:ext cx="8297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0" spc="300" dirty="0">
                <a:latin typeface="Futura" panose="020B0602020204020303" pitchFamily="34" charset="-79"/>
                <a:cs typeface="Futura" panose="020B0602020204020303" pitchFamily="34" charset="-79"/>
              </a:rPr>
              <a:t>INSERT TITLE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735AC0-2576-89F6-EA23-27CD190D83A9}"/>
              </a:ext>
            </a:extLst>
          </p:cNvPr>
          <p:cNvSpPr txBox="1"/>
          <p:nvPr userDrawn="1"/>
        </p:nvSpPr>
        <p:spPr>
          <a:xfrm>
            <a:off x="614082" y="4855265"/>
            <a:ext cx="82974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0" i="0" spc="300" dirty="0">
                <a:latin typeface="Futura" panose="020B0602020204020303" pitchFamily="34" charset="-79"/>
                <a:cs typeface="Futura" panose="020B0602020204020303" pitchFamily="34" charset="-79"/>
              </a:rPr>
              <a:t>Insert text here</a:t>
            </a:r>
          </a:p>
        </p:txBody>
      </p:sp>
    </p:spTree>
    <p:extLst>
      <p:ext uri="{BB962C8B-B14F-4D97-AF65-F5344CB8AC3E}">
        <p14:creationId xmlns:p14="http://schemas.microsoft.com/office/powerpoint/2010/main" val="4289599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48EE5-D6C9-17D5-40FD-8BA59BC12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6152" y="365125"/>
            <a:ext cx="9167648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C2379B-4910-9456-C76F-79ADB681D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96C7-E789-EC45-A2C4-2809873AE6BB}" type="datetimeFigureOut">
              <a:rPr lang="en-US" smtClean="0"/>
              <a:t>8/28/24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E9AF68-CCEC-EF47-FA6A-3DA923B9C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51073B-959F-4615-FB1F-6D14A2EE6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F91-8570-FF44-8B9C-A51E5C8E7E5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white and black triangle on a red and orange background&#10;&#10;Description automatically generated">
            <a:extLst>
              <a:ext uri="{FF2B5EF4-FFF2-40B4-BE49-F238E27FC236}">
                <a16:creationId xmlns:a16="http://schemas.microsoft.com/office/drawing/2014/main" id="{C3D5E572-D299-136C-6CD0-708CEF071E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507371"/>
            <a:ext cx="1116724" cy="1116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248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A86EF5-175D-5D9D-80CF-22ADBE413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96C7-E789-EC45-A2C4-2809873AE6BB}" type="datetimeFigureOut">
              <a:rPr lang="en-US" smtClean="0"/>
              <a:t>8/28/24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D88899-7F7F-DCD1-A3B4-D0ADD5368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D401C-C0E3-FA6D-53C6-1DAC837C3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F91-8570-FF44-8B9C-A51E5C8E7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591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6127C-47B2-F0D3-0F96-14EEF9089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8BE87-3284-C979-169D-0C667FB63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D5CE6-4F5B-33DF-5341-7B610C5DCD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142699-DBC1-9E5E-00FE-40CF1DF38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96C7-E789-EC45-A2C4-2809873AE6BB}" type="datetimeFigureOut">
              <a:rPr lang="en-US" smtClean="0"/>
              <a:t>8/28/24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2BAB2E-419A-9947-AE39-0C1306DBF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F52CD6-AB24-D0F3-8B36-808302445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F91-8570-FF44-8B9C-A51E5C8E7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0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5A6B9-32DC-5CCF-7E95-5D7B9B2FA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27E9F0-972D-3831-A652-1F5E817C2B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48CB53-3CE5-AD7C-F420-34C327D0E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E6DDA-9980-DF82-521D-7456A3B44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96C7-E789-EC45-A2C4-2809873AE6BB}" type="datetimeFigureOut">
              <a:rPr lang="en-US" smtClean="0"/>
              <a:t>8/28/24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405BE-3A70-FB69-6F1A-8CF311738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1A5CCF-AEC8-5076-8BF1-F26E70155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F91-8570-FF44-8B9C-A51E5C8E7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059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8D5E5-99EA-8B56-B6D9-F620E6255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786DD9-814B-ECCE-8AA5-91658EFBE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D9EF4-A611-F902-88CF-530BAF7E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96C7-E789-EC45-A2C4-2809873AE6BB}" type="datetimeFigureOut">
              <a:rPr lang="en-US" smtClean="0"/>
              <a:t>8/28/24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457B2-9EF2-823D-BBCF-7E187B78E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FCD4F-139C-E4FD-26F3-D81C33B90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F91-8570-FF44-8B9C-A51E5C8E7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681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F5124B-35F4-1226-EB60-A66AAF91E2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AFE998-61D1-237E-15CA-5AB40E578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C7C85-5FC5-C77E-988E-238AC96AA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96C7-E789-EC45-A2C4-2809873AE6BB}" type="datetimeFigureOut">
              <a:rPr lang="en-US" smtClean="0"/>
              <a:t>8/28/24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9E99B-8C37-7EDE-6FA3-DDECF1EA2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9E8DF-45D3-D39A-7C51-24E7DD92A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F91-8570-FF44-8B9C-A51E5C8E7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91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6;p4">
            <a:extLst>
              <a:ext uri="{FF2B5EF4-FFF2-40B4-BE49-F238E27FC236}">
                <a16:creationId xmlns:a16="http://schemas.microsoft.com/office/drawing/2014/main" id="{B463DAD3-CB7F-1443-BCF6-286B5B95420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0" y="348432"/>
            <a:ext cx="109728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91425" rIns="45700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" name="Google Shape;17;p4">
            <a:extLst>
              <a:ext uri="{FF2B5EF4-FFF2-40B4-BE49-F238E27FC236}">
                <a16:creationId xmlns:a16="http://schemas.microsoft.com/office/drawing/2014/main" id="{40B8B181-5B04-7441-B860-C96D107E2464}"/>
              </a:ext>
            </a:extLst>
          </p:cNvPr>
          <p:cNvSpPr txBox="1"/>
          <p:nvPr userDrawn="1"/>
        </p:nvSpPr>
        <p:spPr>
          <a:xfrm>
            <a:off x="11521440" y="6532485"/>
            <a:ext cx="4572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800" b="1" i="0" u="none" strike="noStrike" kern="1200" cap="none" spc="0" normalizeH="0" baseline="0" noProof="0">
                <a:ln>
                  <a:noFill/>
                </a:ln>
                <a:solidFill>
                  <a:srgbClr val="888E9D"/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800" b="1" i="0" u="none" strike="noStrike" kern="1200" cap="none" spc="0" normalizeH="0" baseline="0" noProof="0">
              <a:ln>
                <a:noFill/>
              </a:ln>
              <a:solidFill>
                <a:srgbClr val="888E9D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" name="Google Shape;18;p4">
            <a:extLst>
              <a:ext uri="{FF2B5EF4-FFF2-40B4-BE49-F238E27FC236}">
                <a16:creationId xmlns:a16="http://schemas.microsoft.com/office/drawing/2014/main" id="{1412CC70-EF46-5242-B322-23CB42DBC358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9604" y="6383985"/>
            <a:ext cx="10769597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0" bIns="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50" b="0" i="0" u="none" strike="noStrike" cap="none">
                <a:solidFill>
                  <a:srgbClr val="003663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defTabSz="914400">
              <a:defRPr/>
            </a:pPr>
            <a:endParaRPr lang="en-US"/>
          </a:p>
        </p:txBody>
      </p:sp>
      <p:cxnSp>
        <p:nvCxnSpPr>
          <p:cNvPr id="11" name="Google Shape;20;p4">
            <a:extLst>
              <a:ext uri="{FF2B5EF4-FFF2-40B4-BE49-F238E27FC236}">
                <a16:creationId xmlns:a16="http://schemas.microsoft.com/office/drawing/2014/main" id="{21096D06-2FF8-8D41-9A81-498E1604DA72}"/>
              </a:ext>
            </a:extLst>
          </p:cNvPr>
          <p:cNvCxnSpPr/>
          <p:nvPr userDrawn="1"/>
        </p:nvCxnSpPr>
        <p:spPr>
          <a:xfrm>
            <a:off x="120121" y="1161919"/>
            <a:ext cx="11883200" cy="0"/>
          </a:xfrm>
          <a:prstGeom prst="straightConnector1">
            <a:avLst/>
          </a:prstGeom>
          <a:noFill/>
          <a:ln w="1270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" name="Google Shape;46;p10">
            <a:extLst>
              <a:ext uri="{FF2B5EF4-FFF2-40B4-BE49-F238E27FC236}">
                <a16:creationId xmlns:a16="http://schemas.microsoft.com/office/drawing/2014/main" id="{59F6C2E7-DC25-1C4B-80FF-2FBC33B7B2D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323475" y="1262832"/>
            <a:ext cx="9545052" cy="420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Pts val="2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2400"/>
              <a:buFont typeface="System Font Regular"/>
              <a:buChar char="-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2000"/>
              <a:buFont typeface="Arial" panose="020B0604020202020204" pitchFamily="34" charset="0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1800"/>
              <a:buFont typeface="System Font Regular"/>
              <a:buChar char="-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4003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50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2 W/Ru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6;p4">
            <a:extLst>
              <a:ext uri="{FF2B5EF4-FFF2-40B4-BE49-F238E27FC236}">
                <a16:creationId xmlns:a16="http://schemas.microsoft.com/office/drawing/2014/main" id="{033949EA-4DFF-3549-B469-0B30D44AD3B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0" y="348432"/>
            <a:ext cx="109728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91425" rIns="45700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" name="Google Shape;17;p4">
            <a:extLst>
              <a:ext uri="{FF2B5EF4-FFF2-40B4-BE49-F238E27FC236}">
                <a16:creationId xmlns:a16="http://schemas.microsoft.com/office/drawing/2014/main" id="{1285C67B-B745-224E-98B3-45218B01B5CE}"/>
              </a:ext>
            </a:extLst>
          </p:cNvPr>
          <p:cNvSpPr txBox="1"/>
          <p:nvPr userDrawn="1"/>
        </p:nvSpPr>
        <p:spPr>
          <a:xfrm>
            <a:off x="11521440" y="6532485"/>
            <a:ext cx="4572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800" b="1" i="0" u="none" strike="noStrike" kern="1200" cap="none" spc="0" normalizeH="0" baseline="0" noProof="0">
                <a:ln>
                  <a:noFill/>
                </a:ln>
                <a:solidFill>
                  <a:srgbClr val="888E9D"/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800" b="1" i="0" u="none" strike="noStrike" kern="1200" cap="none" spc="0" normalizeH="0" baseline="0" noProof="0">
              <a:ln>
                <a:noFill/>
              </a:ln>
              <a:solidFill>
                <a:srgbClr val="888E9D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" name="Google Shape;18;p4">
            <a:extLst>
              <a:ext uri="{FF2B5EF4-FFF2-40B4-BE49-F238E27FC236}">
                <a16:creationId xmlns:a16="http://schemas.microsoft.com/office/drawing/2014/main" id="{38F8B8DB-D393-5F49-ADD9-9975FB4CEA0D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9605" y="6383985"/>
            <a:ext cx="10658761" cy="42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0" bIns="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50" b="0" i="0" u="none" strike="noStrike" cap="none">
                <a:solidFill>
                  <a:srgbClr val="003663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defTabSz="914400">
              <a:defRPr/>
            </a:pPr>
            <a:endParaRPr lang="en-US"/>
          </a:p>
        </p:txBody>
      </p:sp>
      <p:cxnSp>
        <p:nvCxnSpPr>
          <p:cNvPr id="17" name="Google Shape;20;p4">
            <a:extLst>
              <a:ext uri="{FF2B5EF4-FFF2-40B4-BE49-F238E27FC236}">
                <a16:creationId xmlns:a16="http://schemas.microsoft.com/office/drawing/2014/main" id="{B7257382-6EC7-8349-9DA3-6B58A7D18543}"/>
              </a:ext>
            </a:extLst>
          </p:cNvPr>
          <p:cNvCxnSpPr/>
          <p:nvPr userDrawn="1"/>
        </p:nvCxnSpPr>
        <p:spPr>
          <a:xfrm>
            <a:off x="120121" y="1161919"/>
            <a:ext cx="11883200" cy="0"/>
          </a:xfrm>
          <a:prstGeom prst="straightConnector1">
            <a:avLst/>
          </a:prstGeom>
          <a:noFill/>
          <a:ln w="1270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35A234E9-E7D8-3A45-BB24-C9D088D1C800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-1" y="211272"/>
            <a:ext cx="2544097" cy="274320"/>
          </a:xfrm>
          <a:custGeom>
            <a:avLst/>
            <a:gdLst>
              <a:gd name="connsiteX0" fmla="*/ 0 w 1908073"/>
              <a:gd name="connsiteY0" fmla="*/ 0 h 274320"/>
              <a:gd name="connsiteX1" fmla="*/ 1768476 w 1908073"/>
              <a:gd name="connsiteY1" fmla="*/ 0 h 274320"/>
              <a:gd name="connsiteX2" fmla="*/ 1768476 w 1908073"/>
              <a:gd name="connsiteY2" fmla="*/ 1255 h 274320"/>
              <a:gd name="connsiteX3" fmla="*/ 1771548 w 1908073"/>
              <a:gd name="connsiteY3" fmla="*/ 635 h 274320"/>
              <a:gd name="connsiteX4" fmla="*/ 1908073 w 1908073"/>
              <a:gd name="connsiteY4" fmla="*/ 137160 h 274320"/>
              <a:gd name="connsiteX5" fmla="*/ 1771548 w 1908073"/>
              <a:gd name="connsiteY5" fmla="*/ 273685 h 274320"/>
              <a:gd name="connsiteX6" fmla="*/ 1768476 w 1908073"/>
              <a:gd name="connsiteY6" fmla="*/ 273065 h 274320"/>
              <a:gd name="connsiteX7" fmla="*/ 1768476 w 1908073"/>
              <a:gd name="connsiteY7" fmla="*/ 274320 h 274320"/>
              <a:gd name="connsiteX8" fmla="*/ 0 w 1908073"/>
              <a:gd name="connsiteY8" fmla="*/ 274320 h 2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73" h="274320">
                <a:moveTo>
                  <a:pt x="0" y="0"/>
                </a:moveTo>
                <a:lnTo>
                  <a:pt x="1768476" y="0"/>
                </a:lnTo>
                <a:lnTo>
                  <a:pt x="1768476" y="1255"/>
                </a:lnTo>
                <a:lnTo>
                  <a:pt x="1771548" y="635"/>
                </a:lnTo>
                <a:cubicBezTo>
                  <a:pt x="1846949" y="635"/>
                  <a:pt x="1908073" y="61759"/>
                  <a:pt x="1908073" y="137160"/>
                </a:cubicBezTo>
                <a:cubicBezTo>
                  <a:pt x="1908073" y="212561"/>
                  <a:pt x="1846949" y="273685"/>
                  <a:pt x="1771548" y="273685"/>
                </a:cubicBezTo>
                <a:lnTo>
                  <a:pt x="1768476" y="273065"/>
                </a:lnTo>
                <a:lnTo>
                  <a:pt x="1768476" y="274320"/>
                </a:lnTo>
                <a:lnTo>
                  <a:pt x="0" y="274320"/>
                </a:lnTo>
                <a:close/>
              </a:path>
            </a:pathLst>
          </a:cu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[RUNNER TITLE]</a:t>
            </a:r>
          </a:p>
        </p:txBody>
      </p:sp>
      <p:sp>
        <p:nvSpPr>
          <p:cNvPr id="10" name="Google Shape;46;p10">
            <a:extLst>
              <a:ext uri="{FF2B5EF4-FFF2-40B4-BE49-F238E27FC236}">
                <a16:creationId xmlns:a16="http://schemas.microsoft.com/office/drawing/2014/main" id="{32A8D370-5BDF-5947-91DF-96A540A0F96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323475" y="1262832"/>
            <a:ext cx="9545052" cy="420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Pts val="2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2400"/>
              <a:buFont typeface="System Font Regular"/>
              <a:buChar char="-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2000"/>
              <a:buFont typeface="Arial" panose="020B0604020202020204" pitchFamily="34" charset="0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1800"/>
              <a:buFont typeface="System Font Regular"/>
              <a:buChar char="-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4003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87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2CABB-9D47-E434-34A2-2F49772BAD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i="0">
                <a:latin typeface="Futura" panose="020B0602020204020303" pitchFamily="34" charset="-79"/>
                <a:cs typeface="Futura" panose="020B0602020204020303" pitchFamily="34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F20C0B-455C-B1A3-086B-81929E37BC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32A58F-46DE-98EA-77AD-97AFE4E5127E}"/>
              </a:ext>
            </a:extLst>
          </p:cNvPr>
          <p:cNvSpPr/>
          <p:nvPr userDrawn="1"/>
        </p:nvSpPr>
        <p:spPr>
          <a:xfrm>
            <a:off x="0" y="6657975"/>
            <a:ext cx="12192000" cy="200025"/>
          </a:xfrm>
          <a:prstGeom prst="rect">
            <a:avLst/>
          </a:prstGeom>
          <a:gradFill flip="none" rotWithShape="1">
            <a:gsLst>
              <a:gs pos="0">
                <a:srgbClr val="DF4132"/>
              </a:gs>
              <a:gs pos="100000">
                <a:srgbClr val="FBB040"/>
              </a:gs>
            </a:gsLst>
            <a:lin ang="2154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55AC669-09DF-1045-5E16-0F4FF2CF12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B96C7-E789-EC45-A2C4-2809873AE6BB}" type="datetimeFigureOut">
              <a:rPr lang="en-US" smtClean="0"/>
              <a:t>8/28/24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6AD2BD8-B85F-621E-E48C-0B58C14C7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BFC74C8-8FAA-BFB5-6759-45439AD0E2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A6F91-8570-FF44-8B9C-A51E5C8E7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5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87AA2-027A-6872-E331-FFC981425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690" y="365125"/>
            <a:ext cx="8621109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1CAAB-E95C-D6EE-5C4F-26E72324F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64FB8-6BC7-A296-A0CB-672E1B6E5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96C7-E789-EC45-A2C4-2809873AE6BB}" type="datetimeFigureOut">
              <a:rPr lang="en-US" smtClean="0"/>
              <a:t>8/28/24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376D0-CE1E-2E01-D2A1-3868A3371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35C20-3088-B0C9-9F71-6316292A9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F91-8570-FF44-8B9C-A51E5C8E7E52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3335035A-C61F-FDEA-681A-A7845B43E8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598363"/>
            <a:ext cx="1592834" cy="83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6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87AA2-027A-6872-E331-FFC981425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2884" y="365125"/>
            <a:ext cx="9440916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1CAAB-E95C-D6EE-5C4F-26E72324F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64FB8-6BC7-A296-A0CB-672E1B6E5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96C7-E789-EC45-A2C4-2809873AE6BB}" type="datetimeFigureOut">
              <a:rPr lang="en-US" smtClean="0"/>
              <a:t>8/28/24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376D0-CE1E-2E01-D2A1-3868A3371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35C20-3088-B0C9-9F71-6316292A9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F91-8570-FF44-8B9C-A51E5C8E7E5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white and black triangle on a red and orange background&#10;&#10;Description automatically generated">
            <a:extLst>
              <a:ext uri="{FF2B5EF4-FFF2-40B4-BE49-F238E27FC236}">
                <a16:creationId xmlns:a16="http://schemas.microsoft.com/office/drawing/2014/main" id="{33E6875A-3F7F-1462-5495-BABAEE8913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572020"/>
            <a:ext cx="911772" cy="91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966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917BB-B2E2-2178-D489-E8A607FBA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921FB4-F372-8237-9F0C-0E4733B0A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FD32C-88AA-D6C9-8B55-2D4BFEA48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96C7-E789-EC45-A2C4-2809873AE6BB}" type="datetimeFigureOut">
              <a:rPr lang="en-US" smtClean="0"/>
              <a:t>8/28/24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E6F21-5438-53CD-5903-CED417750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981B9-4BDD-26BC-E719-C27BB253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F91-8570-FF44-8B9C-A51E5C8E7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F525E-24A3-F887-50A6-0085453C5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372" y="365125"/>
            <a:ext cx="945142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846FE-F338-33FC-03CA-EEB48150B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A967E-2C6D-9219-E8FF-5FB3A2415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E2E5A4-1D1F-4960-A84B-25C8A43A1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96C7-E789-EC45-A2C4-2809873AE6BB}" type="datetimeFigureOut">
              <a:rPr lang="en-US" smtClean="0"/>
              <a:t>8/28/24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9608D5-A16A-E568-DCFB-E06CE0CB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0A265C-91CD-5C5F-2F4D-C80A49DF7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F91-8570-FF44-8B9C-A51E5C8E7E5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white and black triangle on a red and orange background&#10;&#10;Description automatically generated">
            <a:extLst>
              <a:ext uri="{FF2B5EF4-FFF2-40B4-BE49-F238E27FC236}">
                <a16:creationId xmlns:a16="http://schemas.microsoft.com/office/drawing/2014/main" id="{970B2D23-1730-2B6E-4A5E-7D71D7454B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572020"/>
            <a:ext cx="911772" cy="91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197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F525E-24A3-F887-50A6-0085453C5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8606" y="365125"/>
            <a:ext cx="8705193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846FE-F338-33FC-03CA-EEB48150B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A967E-2C6D-9219-E8FF-5FB3A2415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E2E5A4-1D1F-4960-A84B-25C8A43A1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96C7-E789-EC45-A2C4-2809873AE6BB}" type="datetimeFigureOut">
              <a:rPr lang="en-US" smtClean="0"/>
              <a:t>8/28/24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9608D5-A16A-E568-DCFB-E06CE0CB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0A265C-91CD-5C5F-2F4D-C80A49DF7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F91-8570-FF44-8B9C-A51E5C8E7E5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22595680-C599-FE8F-3EF5-9946D831EA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681037"/>
            <a:ext cx="1592834" cy="83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90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8005B-040E-7B99-C8D7-07FD2B5EE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FD95DB-3C49-257D-48CD-3829831DD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3EF3B-9F2D-7D05-10C8-DC337C2A18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12039-D5A5-B4F0-2007-AB0BC799F8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FA895D-62D6-06B4-8358-EB2BFB4708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FB1819-F962-CB5F-D0C1-ABF3932C1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96C7-E789-EC45-A2C4-2809873AE6BB}" type="datetimeFigureOut">
              <a:rPr lang="en-US" smtClean="0"/>
              <a:t>8/28/24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BCC903-97DA-AE74-D61F-450A53A09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98031F-1243-351F-8657-3F1413AAA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F91-8570-FF44-8B9C-A51E5C8E7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2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48EE5-D6C9-17D5-40FD-8BA59BC12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6094" y="365125"/>
            <a:ext cx="8057706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C2379B-4910-9456-C76F-79ADB681D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96C7-E789-EC45-A2C4-2809873AE6BB}" type="datetimeFigureOut">
              <a:rPr lang="en-US" smtClean="0"/>
              <a:t>8/28/24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E9AF68-CCEC-EF47-FA6A-3DA923B9C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51073B-959F-4615-FB1F-6D14A2EE6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A6F91-8570-FF44-8B9C-A51E5C8E7E52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AF5B5F63-360F-5C9E-D1B8-2FC22AF20B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535301"/>
            <a:ext cx="1888319" cy="985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862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CC5EBF-EEAF-C0F0-D7CB-85FD64E3F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3B5DC9-A248-9C05-6215-3929ED959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B9E48-0688-D1D6-EEBD-F5BCE5DDFA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</a:lstStyle>
          <a:p>
            <a:fld id="{C61B96C7-E789-EC45-A2C4-2809873AE6BB}" type="datetimeFigureOut">
              <a:rPr lang="en-US" smtClean="0"/>
              <a:pPr/>
              <a:t>8/28/24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9F0DC-7A47-4900-AAC8-3DF841860F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7506A-0D93-D84D-96CD-F7B5853484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</a:lstStyle>
          <a:p>
            <a:fld id="{A3AA6F91-8570-FF44-8B9C-A51E5C8E7E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B45A21-001C-E8C8-BA5B-A2A8942F94D5}"/>
              </a:ext>
            </a:extLst>
          </p:cNvPr>
          <p:cNvSpPr/>
          <p:nvPr userDrawn="1"/>
        </p:nvSpPr>
        <p:spPr>
          <a:xfrm>
            <a:off x="0" y="6657974"/>
            <a:ext cx="12192000" cy="200025"/>
          </a:xfrm>
          <a:prstGeom prst="rect">
            <a:avLst/>
          </a:prstGeom>
          <a:gradFill flip="none" rotWithShape="1">
            <a:gsLst>
              <a:gs pos="0">
                <a:srgbClr val="DF4132"/>
              </a:gs>
              <a:gs pos="100000">
                <a:srgbClr val="FBB040"/>
              </a:gs>
            </a:gsLst>
            <a:lin ang="2154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0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49" r:id="rId2"/>
    <p:sldLayoutId id="2147483650" r:id="rId3"/>
    <p:sldLayoutId id="2147483660" r:id="rId4"/>
    <p:sldLayoutId id="2147483651" r:id="rId5"/>
    <p:sldLayoutId id="2147483652" r:id="rId6"/>
    <p:sldLayoutId id="2147483661" r:id="rId7"/>
    <p:sldLayoutId id="2147483653" r:id="rId8"/>
    <p:sldLayoutId id="2147483654" r:id="rId9"/>
    <p:sldLayoutId id="2147483662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4" r:id="rId16"/>
    <p:sldLayoutId id="214748366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Futura" panose="020B0602020204020303" pitchFamily="34" charset="-79"/>
          <a:ea typeface="+mj-ea"/>
          <a:cs typeface="Futura" panose="020B0602020204020303" pitchFamily="34" charset="-79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Futura Medium" panose="020B0602020204020303" pitchFamily="34" charset="-79"/>
          <a:ea typeface="+mn-ea"/>
          <a:cs typeface="Futura Medium" panose="020B06020202040203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chart" Target="../charts/chart2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9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image" Target="../media/image10.png"/><Relationship Id="rId5" Type="http://schemas.openxmlformats.org/officeDocument/2006/relationships/image" Target="../media/image8.emf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chart" Target="../charts/chart1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12664A19-D51D-E86B-CF15-AF18CC4DC4E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73" imgH="476" progId="TCLayout.ActiveDocument.1">
                  <p:embed/>
                </p:oleObj>
              </mc:Choice>
              <mc:Fallback>
                <p:oleObj name="think-cell Slide" r:id="rId4" imgW="473" imgH="476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12664A19-D51D-E86B-CF15-AF18CC4DC4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A0ADE88-26EB-F048-92F9-15938395BF86}"/>
              </a:ext>
            </a:extLst>
          </p:cNvPr>
          <p:cNvSpPr txBox="1"/>
          <p:nvPr/>
        </p:nvSpPr>
        <p:spPr>
          <a:xfrm>
            <a:off x="2344276" y="4346757"/>
            <a:ext cx="75034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</a:rPr>
              <a:t>2023 Summer Scholars Analysis</a:t>
            </a:r>
          </a:p>
          <a:p>
            <a:pPr algn="ctr"/>
            <a:r>
              <a:rPr lang="en-US" sz="2000" dirty="0">
                <a:solidFill>
                  <a:schemeClr val="accent5"/>
                </a:solidFill>
              </a:rPr>
              <a:t>January 2024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46EEF3-971F-F99A-C1A2-57861554766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371" y="595690"/>
            <a:ext cx="8860971" cy="404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154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1EFD33C9-4500-42E1-B006-738B0FA5637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1EFD33C9-4500-42E1-B006-738B0FA563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832DC3C5-A04E-4C92-865D-F658A3928FE4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2300" b="1">
              <a:latin typeface="Verdana" panose="020B0604030504040204" pitchFamily="34" charset="0"/>
              <a:ea typeface="Verdana" panose="020B0604030504040204" pitchFamily="34" charset="0"/>
              <a:sym typeface="Verdana" panose="020B060403050404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F4C60B2-FF89-4DF4-991D-71FE68784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z="2300">
                <a:solidFill>
                  <a:schemeClr val="tx2"/>
                </a:solidFill>
              </a:rPr>
              <a:t>Camp Fire and Project Transformation had the Highest Percentage of Students Exhibiting Growth in Literacy Levels</a:t>
            </a:r>
          </a:p>
        </p:txBody>
      </p:sp>
      <p:sp>
        <p:nvSpPr>
          <p:cNvPr id="21" name="Footer Placeholder 2">
            <a:extLst>
              <a:ext uri="{FF2B5EF4-FFF2-40B4-BE49-F238E27FC236}">
                <a16:creationId xmlns:a16="http://schemas.microsoft.com/office/drawing/2014/main" id="{0FDE6F60-EE38-4705-9154-F386B6DFDE6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44306" y="6160071"/>
            <a:ext cx="10703386" cy="4227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Source: Summer Scholars Analysis, 2023. Grade levels are for current 2023-2024 grade levels of the students. (-)Due to low student count (&lt;5), data was masked in compliance with FERPA regulations. </a:t>
            </a:r>
          </a:p>
          <a:p>
            <a:pPr algn="ctr"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Note: Due to low student count, 8</a:t>
            </a:r>
            <a:r>
              <a:rPr lang="en-US" baseline="30000" dirty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graders are not included in these totals.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CB691D2D-5D5C-4B89-95D0-05579321F810}"/>
              </a:ext>
            </a:extLst>
          </p:cNvPr>
          <p:cNvGraphicFramePr>
            <a:graphicFrameLocks noGrp="1"/>
          </p:cNvGraphicFramePr>
          <p:nvPr/>
        </p:nvGraphicFramePr>
        <p:xfrm>
          <a:off x="1460053" y="5399167"/>
          <a:ext cx="9444953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279">
                  <a:extLst>
                    <a:ext uri="{9D8B030D-6E8A-4147-A177-3AD203B41FA5}">
                      <a16:colId xmlns:a16="http://schemas.microsoft.com/office/drawing/2014/main" val="3155382973"/>
                    </a:ext>
                  </a:extLst>
                </a:gridCol>
                <a:gridCol w="1349279">
                  <a:extLst>
                    <a:ext uri="{9D8B030D-6E8A-4147-A177-3AD203B41FA5}">
                      <a16:colId xmlns:a16="http://schemas.microsoft.com/office/drawing/2014/main" val="917281320"/>
                    </a:ext>
                  </a:extLst>
                </a:gridCol>
                <a:gridCol w="1349279">
                  <a:extLst>
                    <a:ext uri="{9D8B030D-6E8A-4147-A177-3AD203B41FA5}">
                      <a16:colId xmlns:a16="http://schemas.microsoft.com/office/drawing/2014/main" val="1403167356"/>
                    </a:ext>
                  </a:extLst>
                </a:gridCol>
                <a:gridCol w="1349279">
                  <a:extLst>
                    <a:ext uri="{9D8B030D-6E8A-4147-A177-3AD203B41FA5}">
                      <a16:colId xmlns:a16="http://schemas.microsoft.com/office/drawing/2014/main" val="2119701278"/>
                    </a:ext>
                  </a:extLst>
                </a:gridCol>
                <a:gridCol w="1349279">
                  <a:extLst>
                    <a:ext uri="{9D8B030D-6E8A-4147-A177-3AD203B41FA5}">
                      <a16:colId xmlns:a16="http://schemas.microsoft.com/office/drawing/2014/main" val="581736901"/>
                    </a:ext>
                  </a:extLst>
                </a:gridCol>
                <a:gridCol w="1349279">
                  <a:extLst>
                    <a:ext uri="{9D8B030D-6E8A-4147-A177-3AD203B41FA5}">
                      <a16:colId xmlns:a16="http://schemas.microsoft.com/office/drawing/2014/main" val="1112768783"/>
                    </a:ext>
                  </a:extLst>
                </a:gridCol>
                <a:gridCol w="1349279">
                  <a:extLst>
                    <a:ext uri="{9D8B030D-6E8A-4147-A177-3AD203B41FA5}">
                      <a16:colId xmlns:a16="http://schemas.microsoft.com/office/drawing/2014/main" val="2558571673"/>
                    </a:ext>
                  </a:extLst>
                </a:gridCol>
              </a:tblGrid>
              <a:tr h="2390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189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187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</a:rPr>
                        <a:t>484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2850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81E59CBA-33A4-4D6D-A32A-56C2632A6FD0}"/>
              </a:ext>
            </a:extLst>
          </p:cNvPr>
          <p:cNvSpPr/>
          <p:nvPr/>
        </p:nvSpPr>
        <p:spPr>
          <a:xfrm>
            <a:off x="670873" y="1305771"/>
            <a:ext cx="10850253" cy="4648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</a:pPr>
            <a:r>
              <a:rPr lang="en-US" sz="1400" b="1" dirty="0">
                <a:solidFill>
                  <a:srgbClr val="00366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of Students 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Experiencing Growth, Maintain, or Decline by Program</a:t>
            </a:r>
            <a:r>
              <a:rPr lang="en-US" sz="1400" b="1" dirty="0">
                <a:solidFill>
                  <a:srgbClr val="00366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Summer Scholars 2023</a:t>
            </a:r>
            <a:endParaRPr lang="en-US" sz="14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A6AC0FA-2ACF-42C4-BC5E-59EA46585549}"/>
              </a:ext>
            </a:extLst>
          </p:cNvPr>
          <p:cNvCxnSpPr/>
          <p:nvPr/>
        </p:nvCxnSpPr>
        <p:spPr>
          <a:xfrm>
            <a:off x="628857" y="1833052"/>
            <a:ext cx="1078992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6BED8A8-F275-4EDF-92A6-F86036D2D00F}"/>
              </a:ext>
            </a:extLst>
          </p:cNvPr>
          <p:cNvSpPr txBox="1"/>
          <p:nvPr/>
        </p:nvSpPr>
        <p:spPr>
          <a:xfrm>
            <a:off x="126159" y="5379783"/>
            <a:ext cx="13338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>
                <a:solidFill>
                  <a:srgbClr val="000000"/>
                </a:solidFill>
              </a:rPr>
              <a:t># Students</a:t>
            </a: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CA089589-A4AB-1E23-AFC8-0FF229A8ADE9}"/>
              </a:ext>
            </a:extLst>
          </p:cNvPr>
          <p:cNvGraphicFramePr/>
          <p:nvPr/>
        </p:nvGraphicFramePr>
        <p:xfrm>
          <a:off x="888620" y="1866573"/>
          <a:ext cx="10142546" cy="3557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7" name="Table 10">
            <a:extLst>
              <a:ext uri="{FF2B5EF4-FFF2-40B4-BE49-F238E27FC236}">
                <a16:creationId xmlns:a16="http://schemas.microsoft.com/office/drawing/2014/main" id="{56F2970C-DD7C-F3EC-CDD7-067788E27E53}"/>
              </a:ext>
            </a:extLst>
          </p:cNvPr>
          <p:cNvGraphicFramePr>
            <a:graphicFrameLocks noGrp="1"/>
          </p:cNvGraphicFramePr>
          <p:nvPr/>
        </p:nvGraphicFramePr>
        <p:xfrm>
          <a:off x="1460052" y="5703873"/>
          <a:ext cx="9444953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279">
                  <a:extLst>
                    <a:ext uri="{9D8B030D-6E8A-4147-A177-3AD203B41FA5}">
                      <a16:colId xmlns:a16="http://schemas.microsoft.com/office/drawing/2014/main" val="3155382973"/>
                    </a:ext>
                  </a:extLst>
                </a:gridCol>
                <a:gridCol w="1349279">
                  <a:extLst>
                    <a:ext uri="{9D8B030D-6E8A-4147-A177-3AD203B41FA5}">
                      <a16:colId xmlns:a16="http://schemas.microsoft.com/office/drawing/2014/main" val="917281320"/>
                    </a:ext>
                  </a:extLst>
                </a:gridCol>
                <a:gridCol w="1349279">
                  <a:extLst>
                    <a:ext uri="{9D8B030D-6E8A-4147-A177-3AD203B41FA5}">
                      <a16:colId xmlns:a16="http://schemas.microsoft.com/office/drawing/2014/main" val="1403167356"/>
                    </a:ext>
                  </a:extLst>
                </a:gridCol>
                <a:gridCol w="1349279">
                  <a:extLst>
                    <a:ext uri="{9D8B030D-6E8A-4147-A177-3AD203B41FA5}">
                      <a16:colId xmlns:a16="http://schemas.microsoft.com/office/drawing/2014/main" val="2119701278"/>
                    </a:ext>
                  </a:extLst>
                </a:gridCol>
                <a:gridCol w="1349279">
                  <a:extLst>
                    <a:ext uri="{9D8B030D-6E8A-4147-A177-3AD203B41FA5}">
                      <a16:colId xmlns:a16="http://schemas.microsoft.com/office/drawing/2014/main" val="581736901"/>
                    </a:ext>
                  </a:extLst>
                </a:gridCol>
                <a:gridCol w="1349279">
                  <a:extLst>
                    <a:ext uri="{9D8B030D-6E8A-4147-A177-3AD203B41FA5}">
                      <a16:colId xmlns:a16="http://schemas.microsoft.com/office/drawing/2014/main" val="1112768783"/>
                    </a:ext>
                  </a:extLst>
                </a:gridCol>
                <a:gridCol w="1349279">
                  <a:extLst>
                    <a:ext uri="{9D8B030D-6E8A-4147-A177-3AD203B41FA5}">
                      <a16:colId xmlns:a16="http://schemas.microsoft.com/office/drawing/2014/main" val="2558571673"/>
                    </a:ext>
                  </a:extLst>
                </a:gridCol>
              </a:tblGrid>
              <a:tr h="2590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</a:rPr>
                        <a:t>27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285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B5AF13B-CE75-2684-1D9C-B807B80FDB12}"/>
              </a:ext>
            </a:extLst>
          </p:cNvPr>
          <p:cNvSpPr txBox="1"/>
          <p:nvPr/>
        </p:nvSpPr>
        <p:spPr>
          <a:xfrm>
            <a:off x="285024" y="5601116"/>
            <a:ext cx="11750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>
                <a:solidFill>
                  <a:srgbClr val="000000"/>
                </a:solidFill>
              </a:rPr>
              <a:t>Average # of Days Attended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1BE43-6F61-47A0-25CE-FF8BBE466C72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2544097" cy="348432"/>
          </a:xfrm>
          <a:custGeom>
            <a:avLst/>
            <a:gdLst>
              <a:gd name="connsiteX0" fmla="*/ 0 w 1908073"/>
              <a:gd name="connsiteY0" fmla="*/ 0 h 274320"/>
              <a:gd name="connsiteX1" fmla="*/ 1768476 w 1908073"/>
              <a:gd name="connsiteY1" fmla="*/ 0 h 274320"/>
              <a:gd name="connsiteX2" fmla="*/ 1768476 w 1908073"/>
              <a:gd name="connsiteY2" fmla="*/ 1255 h 274320"/>
              <a:gd name="connsiteX3" fmla="*/ 1771548 w 1908073"/>
              <a:gd name="connsiteY3" fmla="*/ 635 h 274320"/>
              <a:gd name="connsiteX4" fmla="*/ 1908073 w 1908073"/>
              <a:gd name="connsiteY4" fmla="*/ 137160 h 274320"/>
              <a:gd name="connsiteX5" fmla="*/ 1771548 w 1908073"/>
              <a:gd name="connsiteY5" fmla="*/ 273685 h 274320"/>
              <a:gd name="connsiteX6" fmla="*/ 1768476 w 1908073"/>
              <a:gd name="connsiteY6" fmla="*/ 273065 h 274320"/>
              <a:gd name="connsiteX7" fmla="*/ 1768476 w 1908073"/>
              <a:gd name="connsiteY7" fmla="*/ 274320 h 274320"/>
              <a:gd name="connsiteX8" fmla="*/ 0 w 1908073"/>
              <a:gd name="connsiteY8" fmla="*/ 274320 h 2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73" h="274320">
                <a:moveTo>
                  <a:pt x="0" y="0"/>
                </a:moveTo>
                <a:lnTo>
                  <a:pt x="1768476" y="0"/>
                </a:lnTo>
                <a:lnTo>
                  <a:pt x="1768476" y="1255"/>
                </a:lnTo>
                <a:lnTo>
                  <a:pt x="1771548" y="635"/>
                </a:lnTo>
                <a:cubicBezTo>
                  <a:pt x="1846949" y="635"/>
                  <a:pt x="1908073" y="61759"/>
                  <a:pt x="1908073" y="137160"/>
                </a:cubicBezTo>
                <a:cubicBezTo>
                  <a:pt x="1908073" y="212561"/>
                  <a:pt x="1846949" y="273685"/>
                  <a:pt x="1771548" y="273685"/>
                </a:cubicBezTo>
                <a:lnTo>
                  <a:pt x="1768476" y="273065"/>
                </a:lnTo>
                <a:lnTo>
                  <a:pt x="1768476" y="274320"/>
                </a:lnTo>
                <a:lnTo>
                  <a:pt x="0" y="274320"/>
                </a:lnTo>
                <a:close/>
              </a:path>
            </a:pathLst>
          </a:custGeo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  <a:p>
            <a:r>
              <a:rPr lang="en-US" sz="1000" b="1"/>
              <a:t>All Grades by Program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32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E4E1BA5C-8618-9BDE-0662-65AB3A30DFA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92" imgH="591" progId="TCLayout.ActiveDocument.1">
                  <p:embed/>
                </p:oleObj>
              </mc:Choice>
              <mc:Fallback>
                <p:oleObj name="think-cell Slide" r:id="rId3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E4E1BA5C-8618-9BDE-0662-65AB3A30DF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F14A37C-6C81-88D4-4579-A6E2AB93D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936" y="2987448"/>
            <a:ext cx="10515600" cy="883104"/>
          </a:xfrm>
        </p:spPr>
        <p:txBody>
          <a:bodyPr vert="horz"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Participant Overview</a:t>
            </a:r>
          </a:p>
        </p:txBody>
      </p:sp>
    </p:spTree>
    <p:extLst>
      <p:ext uri="{BB962C8B-B14F-4D97-AF65-F5344CB8AC3E}">
        <p14:creationId xmlns:p14="http://schemas.microsoft.com/office/powerpoint/2010/main" val="418584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7664827-18B7-4EDD-9C39-E00557C3FF6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421" imgH="420" progId="TCLayout.ActiveDocument.1">
                  <p:embed/>
                </p:oleObj>
              </mc:Choice>
              <mc:Fallback>
                <p:oleObj name="think-cell Slide" r:id="rId5" imgW="421" imgH="42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7664827-18B7-4EDD-9C39-E00557C3FF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5C33124C-AEC9-4D27-B133-B74167E5771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2400" b="1">
              <a:latin typeface="Verdana" panose="020B0604030504040204" pitchFamily="34" charset="0"/>
              <a:ea typeface="Verdana" panose="020B0604030504040204" pitchFamily="34" charset="0"/>
              <a:sym typeface="Verdana" panose="020B060403050404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F4C60B2-FF89-4DF4-991D-71FE68784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11,329 Students Participated in the Summer Scholars Program Across 16 Programs Around Fort Worth</a:t>
            </a: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A3A9A633-40AE-4A8F-91B2-5A5145DDEB0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802796" y="6298218"/>
            <a:ext cx="10658761" cy="422700"/>
          </a:xfrm>
          <a:prstGeom prst="rect">
            <a:avLst/>
          </a:prstGeom>
        </p:spPr>
        <p:txBody>
          <a:bodyPr/>
          <a:lstStyle/>
          <a:p>
            <a:pPr algn="ctr" defTabSz="914400"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Source: Summer Scholars Analysis, 2023. Note: *Total participation counts include three programs that were not included in analysis due to insufficient data.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3E06691-E6C9-46C5-A7D7-CDD269791E2A}"/>
              </a:ext>
            </a:extLst>
          </p:cNvPr>
          <p:cNvGraphicFramePr>
            <a:graphicFrameLocks noGrp="1"/>
          </p:cNvGraphicFramePr>
          <p:nvPr/>
        </p:nvGraphicFramePr>
        <p:xfrm>
          <a:off x="781608" y="2075688"/>
          <a:ext cx="10486753" cy="4133094"/>
        </p:xfrm>
        <a:graphic>
          <a:graphicData uri="http://schemas.openxmlformats.org/drawingml/2006/table">
            <a:tbl>
              <a:tblPr firstRow="1" bandRow="1"/>
              <a:tblGrid>
                <a:gridCol w="5335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51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8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Program*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Estimate of Total Participants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23740"/>
                  </a:ext>
                </a:extLst>
              </a:tr>
              <a:tr h="256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674762"/>
                  </a:ext>
                </a:extLst>
              </a:tr>
              <a:tr h="256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5974319"/>
                  </a:ext>
                </a:extLst>
              </a:tr>
              <a:tr h="256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6,000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1678461"/>
                  </a:ext>
                </a:extLst>
              </a:tr>
              <a:tr h="256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1,800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577008"/>
                  </a:ext>
                </a:extLst>
              </a:tr>
              <a:tr h="256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4295508"/>
                  </a:ext>
                </a:extLst>
              </a:tr>
              <a:tr h="256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10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4295784"/>
                  </a:ext>
                </a:extLst>
              </a:tr>
              <a:tr h="256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11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8825047"/>
                  </a:ext>
                </a:extLst>
              </a:tr>
              <a:tr h="256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12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2,500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2271918"/>
                  </a:ext>
                </a:extLst>
              </a:tr>
              <a:tr h="2568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13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298501"/>
                  </a:ext>
                </a:extLst>
              </a:tr>
              <a:tr h="2568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D89879C8-5D06-43A2-BE22-D6CBA0676E58}"/>
              </a:ext>
            </a:extLst>
          </p:cNvPr>
          <p:cNvSpPr/>
          <p:nvPr/>
        </p:nvSpPr>
        <p:spPr>
          <a:xfrm>
            <a:off x="645777" y="1349601"/>
            <a:ext cx="10972800" cy="4648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</a:pPr>
            <a:r>
              <a:rPr lang="en-US" sz="1400" b="1" dirty="0">
                <a:solidFill>
                  <a:srgbClr val="00366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De-identified Summer Scholars Participant Counts by Program, Summer 2023</a:t>
            </a:r>
            <a:endParaRPr lang="en-US" sz="1400" b="1" dirty="0">
              <a:solidFill>
                <a:srgbClr val="0088A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DB8E3F0-9E12-4822-B204-0306C680D289}"/>
              </a:ext>
            </a:extLst>
          </p:cNvPr>
          <p:cNvCxnSpPr/>
          <p:nvPr/>
        </p:nvCxnSpPr>
        <p:spPr>
          <a:xfrm>
            <a:off x="628857" y="1833052"/>
            <a:ext cx="1078992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AFF37B1-96EF-4CF5-F7EA-B3E0407E2DFA}"/>
              </a:ext>
            </a:extLst>
          </p:cNvPr>
          <p:cNvSpPr txBox="1">
            <a:spLocks/>
          </p:cNvSpPr>
          <p:nvPr/>
        </p:nvSpPr>
        <p:spPr>
          <a:xfrm>
            <a:off x="-1" y="-1"/>
            <a:ext cx="2544097" cy="348432"/>
          </a:xfrm>
          <a:custGeom>
            <a:avLst/>
            <a:gdLst>
              <a:gd name="connsiteX0" fmla="*/ 0 w 1908073"/>
              <a:gd name="connsiteY0" fmla="*/ 0 h 274320"/>
              <a:gd name="connsiteX1" fmla="*/ 1768476 w 1908073"/>
              <a:gd name="connsiteY1" fmla="*/ 0 h 274320"/>
              <a:gd name="connsiteX2" fmla="*/ 1768476 w 1908073"/>
              <a:gd name="connsiteY2" fmla="*/ 1255 h 274320"/>
              <a:gd name="connsiteX3" fmla="*/ 1771548 w 1908073"/>
              <a:gd name="connsiteY3" fmla="*/ 635 h 274320"/>
              <a:gd name="connsiteX4" fmla="*/ 1908073 w 1908073"/>
              <a:gd name="connsiteY4" fmla="*/ 137160 h 274320"/>
              <a:gd name="connsiteX5" fmla="*/ 1771548 w 1908073"/>
              <a:gd name="connsiteY5" fmla="*/ 273685 h 274320"/>
              <a:gd name="connsiteX6" fmla="*/ 1768476 w 1908073"/>
              <a:gd name="connsiteY6" fmla="*/ 273065 h 274320"/>
              <a:gd name="connsiteX7" fmla="*/ 1768476 w 1908073"/>
              <a:gd name="connsiteY7" fmla="*/ 274320 h 274320"/>
              <a:gd name="connsiteX8" fmla="*/ 0 w 1908073"/>
              <a:gd name="connsiteY8" fmla="*/ 274320 h 2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73" h="274320">
                <a:moveTo>
                  <a:pt x="0" y="0"/>
                </a:moveTo>
                <a:lnTo>
                  <a:pt x="1768476" y="0"/>
                </a:lnTo>
                <a:lnTo>
                  <a:pt x="1768476" y="1255"/>
                </a:lnTo>
                <a:lnTo>
                  <a:pt x="1771548" y="635"/>
                </a:lnTo>
                <a:cubicBezTo>
                  <a:pt x="1846949" y="635"/>
                  <a:pt x="1908073" y="61759"/>
                  <a:pt x="1908073" y="137160"/>
                </a:cubicBezTo>
                <a:cubicBezTo>
                  <a:pt x="1908073" y="212561"/>
                  <a:pt x="1846949" y="273685"/>
                  <a:pt x="1771548" y="273685"/>
                </a:cubicBezTo>
                <a:lnTo>
                  <a:pt x="1768476" y="273065"/>
                </a:lnTo>
                <a:lnTo>
                  <a:pt x="1768476" y="274320"/>
                </a:lnTo>
                <a:lnTo>
                  <a:pt x="0" y="274320"/>
                </a:lnTo>
                <a:close/>
              </a:path>
            </a:pathLst>
          </a:cu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  <a:p>
            <a:r>
              <a:rPr lang="en-US" sz="1000" b="1"/>
              <a:t>Participant Overview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79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7664827-18B7-4EDD-9C39-E00557C3FF6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421" imgH="420" progId="TCLayout.ActiveDocument.1">
                  <p:embed/>
                </p:oleObj>
              </mc:Choice>
              <mc:Fallback>
                <p:oleObj name="think-cell Slide" r:id="rId5" imgW="421" imgH="42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7664827-18B7-4EDD-9C39-E00557C3FF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5C33124C-AEC9-4D27-B133-B74167E5771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2400" b="1">
              <a:latin typeface="Verdana" panose="020B0604030504040204" pitchFamily="34" charset="0"/>
              <a:ea typeface="Verdana" panose="020B0604030504040204" pitchFamily="34" charset="0"/>
              <a:sym typeface="Verdana" panose="020B060403050404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F4C60B2-FF89-4DF4-991D-71FE68784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750 Students Were Submitted From The Summer Scholars Program and 490 Students had Data Available for Analysis</a:t>
            </a: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A3A9A633-40AE-4A8F-91B2-5A5145DDEB0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2358213" y="6245668"/>
            <a:ext cx="7331208" cy="422700"/>
          </a:xfrm>
          <a:prstGeom prst="rect">
            <a:avLst/>
          </a:prstGeom>
        </p:spPr>
        <p:txBody>
          <a:bodyPr/>
          <a:lstStyle/>
          <a:p>
            <a:pPr algn="ctr" defTabSz="914400"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Source: Summer Scholars Analysis, 2023. Note: Site Count only includes those with students with data available for analysis.</a:t>
            </a:r>
          </a:p>
          <a:p>
            <a:pPr algn="ctr" defTabSz="914400"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1. This data is of in-program pre- and post-assessment results which includes FWISD and Non-FWISD students with parental consent.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3E06691-E6C9-46C5-A7D7-CDD269791E2A}"/>
              </a:ext>
            </a:extLst>
          </p:cNvPr>
          <p:cNvGraphicFramePr>
            <a:graphicFrameLocks noGrp="1"/>
          </p:cNvGraphicFramePr>
          <p:nvPr/>
        </p:nvGraphicFramePr>
        <p:xfrm>
          <a:off x="645777" y="2222543"/>
          <a:ext cx="7789017" cy="3937906"/>
        </p:xfrm>
        <a:graphic>
          <a:graphicData uri="http://schemas.openxmlformats.org/drawingml/2006/table">
            <a:tbl>
              <a:tblPr firstRow="1" bandRow="1"/>
              <a:tblGrid>
                <a:gridCol w="4318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4601">
                  <a:extLst>
                    <a:ext uri="{9D8B030D-6E8A-4147-A177-3AD203B41FA5}">
                      <a16:colId xmlns:a16="http://schemas.microsoft.com/office/drawing/2014/main" val="1837296307"/>
                    </a:ext>
                  </a:extLst>
                </a:gridCol>
                <a:gridCol w="1796327">
                  <a:extLst>
                    <a:ext uri="{9D8B030D-6E8A-4147-A177-3AD203B41FA5}">
                      <a16:colId xmlns:a16="http://schemas.microsoft.com/office/drawing/2014/main" val="4000298467"/>
                    </a:ext>
                  </a:extLst>
                </a:gridCol>
              </a:tblGrid>
              <a:tr h="7375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Program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Site Count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Participants with Data for Analysis</a:t>
                      </a:r>
                      <a:r>
                        <a:rPr lang="en-US" sz="1400" b="1" i="0" u="none" strike="noStrike" baseline="300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 Christian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05537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 Fire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63285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City of Fort Worth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Literacy United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679378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Transformation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731534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United Community Centers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88491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D89879C8-5D06-43A2-BE22-D6CBA0676E58}"/>
              </a:ext>
            </a:extLst>
          </p:cNvPr>
          <p:cNvSpPr/>
          <p:nvPr/>
        </p:nvSpPr>
        <p:spPr>
          <a:xfrm>
            <a:off x="645777" y="1349601"/>
            <a:ext cx="10972800" cy="4648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</a:pPr>
            <a:r>
              <a:rPr lang="en-US" sz="1400" b="1" dirty="0">
                <a:solidFill>
                  <a:srgbClr val="00366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Counts of Summer Scholars Participants With Data for Analysis by Program, Summer 2023</a:t>
            </a:r>
            <a:endParaRPr lang="en-US" sz="1400" b="1" dirty="0">
              <a:solidFill>
                <a:srgbClr val="0088A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DB8E3F0-9E12-4822-B204-0306C680D289}"/>
              </a:ext>
            </a:extLst>
          </p:cNvPr>
          <p:cNvCxnSpPr/>
          <p:nvPr/>
        </p:nvCxnSpPr>
        <p:spPr>
          <a:xfrm>
            <a:off x="628857" y="1833052"/>
            <a:ext cx="1078992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603CE23-3258-3524-937C-BA0190A1D732}"/>
              </a:ext>
            </a:extLst>
          </p:cNvPr>
          <p:cNvSpPr txBox="1"/>
          <p:nvPr/>
        </p:nvSpPr>
        <p:spPr>
          <a:xfrm>
            <a:off x="8733880" y="2222543"/>
            <a:ext cx="2995401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>
                <a:latin typeface="Verdana" panose="020B0604030504040204" pitchFamily="34" charset="0"/>
                <a:ea typeface="Verdana" panose="020B0604030504040204" pitchFamily="34" charset="0"/>
              </a:rPr>
              <a:t>There are multiple reasons why student counts are low compared to the collaborative total of around 11,300 students. </a:t>
            </a:r>
          </a:p>
          <a:p>
            <a:pPr>
              <a:spcBef>
                <a:spcPts val="600"/>
              </a:spcBef>
            </a:pPr>
            <a:endParaRPr lang="en-US" sz="160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1600">
                <a:latin typeface="Verdana" panose="020B0604030504040204" pitchFamily="34" charset="0"/>
                <a:ea typeface="Verdana" panose="020B0604030504040204" pitchFamily="34" charset="0"/>
              </a:rPr>
              <a:t>Those include, but are not limited to:</a:t>
            </a:r>
          </a:p>
          <a:p>
            <a:pPr marL="27432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>
                <a:latin typeface="Verdana" panose="020B0604030504040204" pitchFamily="34" charset="0"/>
                <a:ea typeface="Verdana" panose="020B0604030504040204" pitchFamily="34" charset="0"/>
              </a:rPr>
              <a:t>No Parental Consent</a:t>
            </a:r>
          </a:p>
          <a:p>
            <a:pPr marL="27432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>
                <a:latin typeface="Verdana" panose="020B0604030504040204" pitchFamily="34" charset="0"/>
                <a:ea typeface="Verdana" panose="020B0604030504040204" pitchFamily="34" charset="0"/>
              </a:rPr>
              <a:t>Having only a pre or post assessment, not both</a:t>
            </a:r>
          </a:p>
          <a:p>
            <a:pPr marL="27432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>
                <a:latin typeface="Verdana" panose="020B0604030504040204" pitchFamily="34" charset="0"/>
                <a:ea typeface="Verdana" panose="020B0604030504040204" pitchFamily="34" charset="0"/>
              </a:rPr>
              <a:t>Non-FWISD students </a:t>
            </a:r>
            <a:r>
              <a:rPr lang="en-US" sz="1400" i="1">
                <a:latin typeface="Verdana" panose="020B0604030504040204" pitchFamily="34" charset="0"/>
                <a:ea typeface="Verdana" panose="020B0604030504040204" pitchFamily="34" charset="0"/>
              </a:rPr>
              <a:t>(when considering MAP)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/>
              <a:t>	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989E128-0A02-65ED-A459-A2DEA8E89F46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2544097" cy="348432"/>
          </a:xfrm>
          <a:custGeom>
            <a:avLst/>
            <a:gdLst>
              <a:gd name="connsiteX0" fmla="*/ 0 w 1908073"/>
              <a:gd name="connsiteY0" fmla="*/ 0 h 274320"/>
              <a:gd name="connsiteX1" fmla="*/ 1768476 w 1908073"/>
              <a:gd name="connsiteY1" fmla="*/ 0 h 274320"/>
              <a:gd name="connsiteX2" fmla="*/ 1768476 w 1908073"/>
              <a:gd name="connsiteY2" fmla="*/ 1255 h 274320"/>
              <a:gd name="connsiteX3" fmla="*/ 1771548 w 1908073"/>
              <a:gd name="connsiteY3" fmla="*/ 635 h 274320"/>
              <a:gd name="connsiteX4" fmla="*/ 1908073 w 1908073"/>
              <a:gd name="connsiteY4" fmla="*/ 137160 h 274320"/>
              <a:gd name="connsiteX5" fmla="*/ 1771548 w 1908073"/>
              <a:gd name="connsiteY5" fmla="*/ 273685 h 274320"/>
              <a:gd name="connsiteX6" fmla="*/ 1768476 w 1908073"/>
              <a:gd name="connsiteY6" fmla="*/ 273065 h 274320"/>
              <a:gd name="connsiteX7" fmla="*/ 1768476 w 1908073"/>
              <a:gd name="connsiteY7" fmla="*/ 274320 h 274320"/>
              <a:gd name="connsiteX8" fmla="*/ 0 w 1908073"/>
              <a:gd name="connsiteY8" fmla="*/ 274320 h 2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73" h="274320">
                <a:moveTo>
                  <a:pt x="0" y="0"/>
                </a:moveTo>
                <a:lnTo>
                  <a:pt x="1768476" y="0"/>
                </a:lnTo>
                <a:lnTo>
                  <a:pt x="1768476" y="1255"/>
                </a:lnTo>
                <a:lnTo>
                  <a:pt x="1771548" y="635"/>
                </a:lnTo>
                <a:cubicBezTo>
                  <a:pt x="1846949" y="635"/>
                  <a:pt x="1908073" y="61759"/>
                  <a:pt x="1908073" y="137160"/>
                </a:cubicBezTo>
                <a:cubicBezTo>
                  <a:pt x="1908073" y="212561"/>
                  <a:pt x="1846949" y="273685"/>
                  <a:pt x="1771548" y="273685"/>
                </a:cubicBezTo>
                <a:lnTo>
                  <a:pt x="1768476" y="273065"/>
                </a:lnTo>
                <a:lnTo>
                  <a:pt x="1768476" y="274320"/>
                </a:lnTo>
                <a:lnTo>
                  <a:pt x="0" y="274320"/>
                </a:lnTo>
                <a:close/>
              </a:path>
            </a:pathLst>
          </a:custGeo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  <a:p>
            <a:r>
              <a:rPr lang="en-US" sz="1000" b="1"/>
              <a:t>All Grades by Program</a:t>
            </a:r>
          </a:p>
          <a:p>
            <a:endParaRPr lang="en-US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C0EA284-1EF8-A450-7D56-88AE8535CBB3}"/>
              </a:ext>
            </a:extLst>
          </p:cNvPr>
          <p:cNvSpPr txBox="1">
            <a:spLocks/>
          </p:cNvSpPr>
          <p:nvPr/>
        </p:nvSpPr>
        <p:spPr>
          <a:xfrm>
            <a:off x="-1" y="-1"/>
            <a:ext cx="2544097" cy="348432"/>
          </a:xfrm>
          <a:custGeom>
            <a:avLst/>
            <a:gdLst>
              <a:gd name="connsiteX0" fmla="*/ 0 w 1908073"/>
              <a:gd name="connsiteY0" fmla="*/ 0 h 274320"/>
              <a:gd name="connsiteX1" fmla="*/ 1768476 w 1908073"/>
              <a:gd name="connsiteY1" fmla="*/ 0 h 274320"/>
              <a:gd name="connsiteX2" fmla="*/ 1768476 w 1908073"/>
              <a:gd name="connsiteY2" fmla="*/ 1255 h 274320"/>
              <a:gd name="connsiteX3" fmla="*/ 1771548 w 1908073"/>
              <a:gd name="connsiteY3" fmla="*/ 635 h 274320"/>
              <a:gd name="connsiteX4" fmla="*/ 1908073 w 1908073"/>
              <a:gd name="connsiteY4" fmla="*/ 137160 h 274320"/>
              <a:gd name="connsiteX5" fmla="*/ 1771548 w 1908073"/>
              <a:gd name="connsiteY5" fmla="*/ 273685 h 274320"/>
              <a:gd name="connsiteX6" fmla="*/ 1768476 w 1908073"/>
              <a:gd name="connsiteY6" fmla="*/ 273065 h 274320"/>
              <a:gd name="connsiteX7" fmla="*/ 1768476 w 1908073"/>
              <a:gd name="connsiteY7" fmla="*/ 274320 h 274320"/>
              <a:gd name="connsiteX8" fmla="*/ 0 w 1908073"/>
              <a:gd name="connsiteY8" fmla="*/ 274320 h 2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73" h="274320">
                <a:moveTo>
                  <a:pt x="0" y="0"/>
                </a:moveTo>
                <a:lnTo>
                  <a:pt x="1768476" y="0"/>
                </a:lnTo>
                <a:lnTo>
                  <a:pt x="1768476" y="1255"/>
                </a:lnTo>
                <a:lnTo>
                  <a:pt x="1771548" y="635"/>
                </a:lnTo>
                <a:cubicBezTo>
                  <a:pt x="1846949" y="635"/>
                  <a:pt x="1908073" y="61759"/>
                  <a:pt x="1908073" y="137160"/>
                </a:cubicBezTo>
                <a:cubicBezTo>
                  <a:pt x="1908073" y="212561"/>
                  <a:pt x="1846949" y="273685"/>
                  <a:pt x="1771548" y="273685"/>
                </a:cubicBezTo>
                <a:lnTo>
                  <a:pt x="1768476" y="273065"/>
                </a:lnTo>
                <a:lnTo>
                  <a:pt x="1768476" y="274320"/>
                </a:lnTo>
                <a:lnTo>
                  <a:pt x="0" y="274320"/>
                </a:lnTo>
                <a:close/>
              </a:path>
            </a:pathLst>
          </a:cu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  <a:p>
            <a:r>
              <a:rPr lang="en-US" sz="1000" b="1"/>
              <a:t>Participant Overview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9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7664827-18B7-4EDD-9C39-E00557C3FF6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421" imgH="420" progId="TCLayout.ActiveDocument.1">
                  <p:embed/>
                </p:oleObj>
              </mc:Choice>
              <mc:Fallback>
                <p:oleObj name="think-cell Slide" r:id="rId5" imgW="421" imgH="42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7664827-18B7-4EDD-9C39-E00557C3FF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5C33124C-AEC9-4D27-B133-B74167E5771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2400" b="1">
              <a:latin typeface="Verdana" panose="020B0604030504040204" pitchFamily="34" charset="0"/>
              <a:ea typeface="Verdana" panose="020B0604030504040204" pitchFamily="34" charset="0"/>
              <a:sym typeface="Verdana" panose="020B060403050404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F4C60B2-FF89-4DF4-991D-71FE68784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On Average Students Attended 27 Days in Summer Scholars, Though That Ranged from 11 to 33 Days Across Programs</a:t>
            </a: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A3A9A633-40AE-4A8F-91B2-5A5145DDEB0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869948" y="6298218"/>
            <a:ext cx="10324663" cy="4227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Source: Summer Scholars Analysis, 2023. Grade levels are for current 2023-2024 grade levels of the students. (-)Due to low student count (&lt;5), data was masked in compliance with FERPA regulations. </a:t>
            </a:r>
          </a:p>
          <a:p>
            <a:pPr algn="ctr"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Note: Due to low student count, 8</a:t>
            </a:r>
            <a:r>
              <a:rPr lang="en-US" baseline="30000" dirty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graders are not included in these totals.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3E06691-E6C9-46C5-A7D7-CDD269791E2A}"/>
              </a:ext>
            </a:extLst>
          </p:cNvPr>
          <p:cNvGraphicFramePr>
            <a:graphicFrameLocks noGrp="1"/>
          </p:cNvGraphicFramePr>
          <p:nvPr/>
        </p:nvGraphicFramePr>
        <p:xfrm>
          <a:off x="645777" y="2227635"/>
          <a:ext cx="10773007" cy="3823716"/>
        </p:xfrm>
        <a:graphic>
          <a:graphicData uri="http://schemas.openxmlformats.org/drawingml/2006/table">
            <a:tbl>
              <a:tblPr firstRow="1" bandRow="1"/>
              <a:tblGrid>
                <a:gridCol w="2276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4041">
                  <a:extLst>
                    <a:ext uri="{9D8B030D-6E8A-4147-A177-3AD203B41FA5}">
                      <a16:colId xmlns:a16="http://schemas.microsoft.com/office/drawing/2014/main" val="1267030674"/>
                    </a:ext>
                  </a:extLst>
                </a:gridCol>
                <a:gridCol w="944041">
                  <a:extLst>
                    <a:ext uri="{9D8B030D-6E8A-4147-A177-3AD203B41FA5}">
                      <a16:colId xmlns:a16="http://schemas.microsoft.com/office/drawing/2014/main" val="1221198929"/>
                    </a:ext>
                  </a:extLst>
                </a:gridCol>
                <a:gridCol w="944041">
                  <a:extLst>
                    <a:ext uri="{9D8B030D-6E8A-4147-A177-3AD203B41FA5}">
                      <a16:colId xmlns:a16="http://schemas.microsoft.com/office/drawing/2014/main" val="3098506485"/>
                    </a:ext>
                  </a:extLst>
                </a:gridCol>
                <a:gridCol w="944041">
                  <a:extLst>
                    <a:ext uri="{9D8B030D-6E8A-4147-A177-3AD203B41FA5}">
                      <a16:colId xmlns:a16="http://schemas.microsoft.com/office/drawing/2014/main" val="2984155713"/>
                    </a:ext>
                  </a:extLst>
                </a:gridCol>
                <a:gridCol w="944041">
                  <a:extLst>
                    <a:ext uri="{9D8B030D-6E8A-4147-A177-3AD203B41FA5}">
                      <a16:colId xmlns:a16="http://schemas.microsoft.com/office/drawing/2014/main" val="2031277163"/>
                    </a:ext>
                  </a:extLst>
                </a:gridCol>
                <a:gridCol w="944041">
                  <a:extLst>
                    <a:ext uri="{9D8B030D-6E8A-4147-A177-3AD203B41FA5}">
                      <a16:colId xmlns:a16="http://schemas.microsoft.com/office/drawing/2014/main" val="402099262"/>
                    </a:ext>
                  </a:extLst>
                </a:gridCol>
                <a:gridCol w="944041">
                  <a:extLst>
                    <a:ext uri="{9D8B030D-6E8A-4147-A177-3AD203B41FA5}">
                      <a16:colId xmlns:a16="http://schemas.microsoft.com/office/drawing/2014/main" val="3803940786"/>
                    </a:ext>
                  </a:extLst>
                </a:gridCol>
                <a:gridCol w="944041">
                  <a:extLst>
                    <a:ext uri="{9D8B030D-6E8A-4147-A177-3AD203B41FA5}">
                      <a16:colId xmlns:a16="http://schemas.microsoft.com/office/drawing/2014/main" val="1104111614"/>
                    </a:ext>
                  </a:extLst>
                </a:gridCol>
                <a:gridCol w="944041">
                  <a:extLst>
                    <a:ext uri="{9D8B030D-6E8A-4147-A177-3AD203B41FA5}">
                      <a16:colId xmlns:a16="http://schemas.microsoft.com/office/drawing/2014/main" val="909307293"/>
                    </a:ext>
                  </a:extLst>
                </a:gridCol>
              </a:tblGrid>
              <a:tr h="6233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Program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400" b="1" i="0" u="none" strike="noStrike" baseline="300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Grade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400" b="1" i="0" u="none" strike="noStrike" baseline="300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Grade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400" b="1" i="0" u="none" strike="noStrike" baseline="300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rd</a:t>
                      </a:r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Grade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US" sz="1400" b="1" i="0" u="none" strike="noStrike" baseline="300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Grade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en-US" sz="1400" b="1" i="0" u="none" strike="noStrike" baseline="300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Grade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r>
                        <a:rPr lang="en-US" sz="1400" b="1" i="0" u="none" strike="noStrike" baseline="300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Grade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US" sz="1400" b="1" i="0" u="none" strike="noStrike" baseline="300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Grade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 Average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 Christian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7047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 Fire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04608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CFW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Literacy United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50152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Transformation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09401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United Community Centers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97431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Average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D89879C8-5D06-43A2-BE22-D6CBA0676E58}"/>
              </a:ext>
            </a:extLst>
          </p:cNvPr>
          <p:cNvSpPr/>
          <p:nvPr/>
        </p:nvSpPr>
        <p:spPr>
          <a:xfrm>
            <a:off x="645777" y="1349601"/>
            <a:ext cx="10972800" cy="4648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</a:pPr>
            <a:r>
              <a:rPr lang="en-US" sz="1400" b="1" dirty="0">
                <a:solidFill>
                  <a:srgbClr val="00366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Reported Average Number of Days Participants Attended Summer Scholars, Summer 2023</a:t>
            </a:r>
            <a:endParaRPr lang="en-US" sz="1400" b="1" dirty="0">
              <a:solidFill>
                <a:srgbClr val="0088A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DB8E3F0-9E12-4822-B204-0306C680D289}"/>
              </a:ext>
            </a:extLst>
          </p:cNvPr>
          <p:cNvCxnSpPr/>
          <p:nvPr/>
        </p:nvCxnSpPr>
        <p:spPr>
          <a:xfrm>
            <a:off x="628857" y="1833052"/>
            <a:ext cx="1078992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0944A-512E-6837-E52C-35B77FE8DA00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2544097" cy="348432"/>
          </a:xfrm>
          <a:custGeom>
            <a:avLst/>
            <a:gdLst>
              <a:gd name="connsiteX0" fmla="*/ 0 w 1908073"/>
              <a:gd name="connsiteY0" fmla="*/ 0 h 274320"/>
              <a:gd name="connsiteX1" fmla="*/ 1768476 w 1908073"/>
              <a:gd name="connsiteY1" fmla="*/ 0 h 274320"/>
              <a:gd name="connsiteX2" fmla="*/ 1768476 w 1908073"/>
              <a:gd name="connsiteY2" fmla="*/ 1255 h 274320"/>
              <a:gd name="connsiteX3" fmla="*/ 1771548 w 1908073"/>
              <a:gd name="connsiteY3" fmla="*/ 635 h 274320"/>
              <a:gd name="connsiteX4" fmla="*/ 1908073 w 1908073"/>
              <a:gd name="connsiteY4" fmla="*/ 137160 h 274320"/>
              <a:gd name="connsiteX5" fmla="*/ 1771548 w 1908073"/>
              <a:gd name="connsiteY5" fmla="*/ 273685 h 274320"/>
              <a:gd name="connsiteX6" fmla="*/ 1768476 w 1908073"/>
              <a:gd name="connsiteY6" fmla="*/ 273065 h 274320"/>
              <a:gd name="connsiteX7" fmla="*/ 1768476 w 1908073"/>
              <a:gd name="connsiteY7" fmla="*/ 274320 h 274320"/>
              <a:gd name="connsiteX8" fmla="*/ 0 w 1908073"/>
              <a:gd name="connsiteY8" fmla="*/ 274320 h 2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73" h="274320">
                <a:moveTo>
                  <a:pt x="0" y="0"/>
                </a:moveTo>
                <a:lnTo>
                  <a:pt x="1768476" y="0"/>
                </a:lnTo>
                <a:lnTo>
                  <a:pt x="1768476" y="1255"/>
                </a:lnTo>
                <a:lnTo>
                  <a:pt x="1771548" y="635"/>
                </a:lnTo>
                <a:cubicBezTo>
                  <a:pt x="1846949" y="635"/>
                  <a:pt x="1908073" y="61759"/>
                  <a:pt x="1908073" y="137160"/>
                </a:cubicBezTo>
                <a:cubicBezTo>
                  <a:pt x="1908073" y="212561"/>
                  <a:pt x="1846949" y="273685"/>
                  <a:pt x="1771548" y="273685"/>
                </a:cubicBezTo>
                <a:lnTo>
                  <a:pt x="1768476" y="273065"/>
                </a:lnTo>
                <a:lnTo>
                  <a:pt x="1768476" y="274320"/>
                </a:lnTo>
                <a:lnTo>
                  <a:pt x="0" y="274320"/>
                </a:lnTo>
                <a:close/>
              </a:path>
            </a:pathLst>
          </a:custGeo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  <a:p>
            <a:r>
              <a:rPr lang="en-US" sz="1000" b="1"/>
              <a:t>All Grades by Program</a:t>
            </a:r>
          </a:p>
          <a:p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54F9077-FDA2-F94F-E73C-8F6389424D17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2544097" cy="348432"/>
          </a:xfrm>
          <a:custGeom>
            <a:avLst/>
            <a:gdLst>
              <a:gd name="connsiteX0" fmla="*/ 0 w 1908073"/>
              <a:gd name="connsiteY0" fmla="*/ 0 h 274320"/>
              <a:gd name="connsiteX1" fmla="*/ 1768476 w 1908073"/>
              <a:gd name="connsiteY1" fmla="*/ 0 h 274320"/>
              <a:gd name="connsiteX2" fmla="*/ 1768476 w 1908073"/>
              <a:gd name="connsiteY2" fmla="*/ 1255 h 274320"/>
              <a:gd name="connsiteX3" fmla="*/ 1771548 w 1908073"/>
              <a:gd name="connsiteY3" fmla="*/ 635 h 274320"/>
              <a:gd name="connsiteX4" fmla="*/ 1908073 w 1908073"/>
              <a:gd name="connsiteY4" fmla="*/ 137160 h 274320"/>
              <a:gd name="connsiteX5" fmla="*/ 1771548 w 1908073"/>
              <a:gd name="connsiteY5" fmla="*/ 273685 h 274320"/>
              <a:gd name="connsiteX6" fmla="*/ 1768476 w 1908073"/>
              <a:gd name="connsiteY6" fmla="*/ 273065 h 274320"/>
              <a:gd name="connsiteX7" fmla="*/ 1768476 w 1908073"/>
              <a:gd name="connsiteY7" fmla="*/ 274320 h 274320"/>
              <a:gd name="connsiteX8" fmla="*/ 0 w 1908073"/>
              <a:gd name="connsiteY8" fmla="*/ 274320 h 2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073" h="274320">
                <a:moveTo>
                  <a:pt x="0" y="0"/>
                </a:moveTo>
                <a:lnTo>
                  <a:pt x="1768476" y="0"/>
                </a:lnTo>
                <a:lnTo>
                  <a:pt x="1768476" y="1255"/>
                </a:lnTo>
                <a:lnTo>
                  <a:pt x="1771548" y="635"/>
                </a:lnTo>
                <a:cubicBezTo>
                  <a:pt x="1846949" y="635"/>
                  <a:pt x="1908073" y="61759"/>
                  <a:pt x="1908073" y="137160"/>
                </a:cubicBezTo>
                <a:cubicBezTo>
                  <a:pt x="1908073" y="212561"/>
                  <a:pt x="1846949" y="273685"/>
                  <a:pt x="1771548" y="273685"/>
                </a:cubicBezTo>
                <a:lnTo>
                  <a:pt x="1768476" y="273065"/>
                </a:lnTo>
                <a:lnTo>
                  <a:pt x="1768476" y="274320"/>
                </a:lnTo>
                <a:lnTo>
                  <a:pt x="0" y="274320"/>
                </a:lnTo>
                <a:close/>
              </a:path>
            </a:pathLst>
          </a:cu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  <a:p>
            <a:r>
              <a:rPr lang="en-US" sz="1000" b="1"/>
              <a:t>Participant Overview</a:t>
            </a:r>
          </a:p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2460F4-8A8C-ECB6-E4F1-3D3A58BD367B}"/>
              </a:ext>
            </a:extLst>
          </p:cNvPr>
          <p:cNvSpPr txBox="1"/>
          <p:nvPr/>
        </p:nvSpPr>
        <p:spPr>
          <a:xfrm>
            <a:off x="544180" y="6051351"/>
            <a:ext cx="50408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solidFill>
                  <a:schemeClr val="bg1">
                    <a:lumMod val="50000"/>
                  </a:schemeClr>
                </a:solidFill>
              </a:rPr>
              <a:t>Shading reflects grades with highest average attendance within each program</a:t>
            </a:r>
          </a:p>
        </p:txBody>
      </p:sp>
    </p:spTree>
    <p:extLst>
      <p:ext uri="{BB962C8B-B14F-4D97-AF65-F5344CB8AC3E}">
        <p14:creationId xmlns:p14="http://schemas.microsoft.com/office/powerpoint/2010/main" val="3560492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E4E1BA5C-8618-9BDE-0662-65AB3A30DFA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92" imgH="591" progId="TCLayout.ActiveDocument.1">
                  <p:embed/>
                </p:oleObj>
              </mc:Choice>
              <mc:Fallback>
                <p:oleObj name="think-cell Slide" r:id="rId3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E4E1BA5C-8618-9BDE-0662-65AB3A30DF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F14A37C-6C81-88D4-4579-A6E2AB93D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dirty="0">
                <a:solidFill>
                  <a:schemeClr val="tx1"/>
                </a:solidFill>
              </a:rPr>
              <a:t>In-Program Literacy Growth</a:t>
            </a:r>
          </a:p>
        </p:txBody>
      </p:sp>
    </p:spTree>
    <p:extLst>
      <p:ext uri="{BB962C8B-B14F-4D97-AF65-F5344CB8AC3E}">
        <p14:creationId xmlns:p14="http://schemas.microsoft.com/office/powerpoint/2010/main" val="2359444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7664827-18B7-4EDD-9C39-E00557C3FF6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7664827-18B7-4EDD-9C39-E00557C3FF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5C33124C-AEC9-4D27-B133-B74167E5771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2400" b="1">
              <a:latin typeface="Verdana" panose="020B0604030504040204" pitchFamily="34" charset="0"/>
              <a:ea typeface="Verdana" panose="020B0604030504040204" pitchFamily="34" charset="0"/>
              <a:sym typeface="Verdana" panose="020B060403050404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F4C60B2-FF89-4DF4-991D-71FE68784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Of Students Completing Both Pre &amp; Post In-Program Assessments, 63% Exhibited Growth in Their Reading Level</a:t>
            </a: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A3A9A633-40AE-4A8F-91B2-5A5145DDEB0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16934" y="6193920"/>
            <a:ext cx="11558131" cy="422700"/>
          </a:xfrm>
          <a:prstGeom prst="rect">
            <a:avLst/>
          </a:prstGeom>
        </p:spPr>
        <p:txBody>
          <a:bodyPr/>
          <a:lstStyle/>
          <a:p>
            <a:pPr algn="ctr" defTabSz="914400"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Source: Summer Scholars Analysis, 2023; Students that took both Pre and Post Assessment that are in KG to 7</a:t>
            </a:r>
            <a:r>
              <a:rPr lang="en-US" baseline="30000" dirty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grade in the 2023-2024 school year were included in this analysis. </a:t>
            </a:r>
          </a:p>
          <a:p>
            <a:pPr algn="ctr" defTabSz="914400"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Note: Due to low student count, 8</a:t>
            </a:r>
            <a:r>
              <a:rPr lang="en-US" baseline="30000" dirty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graders are not included in these totals.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9879C8-5D06-43A2-BE22-D6CBA0676E58}"/>
              </a:ext>
            </a:extLst>
          </p:cNvPr>
          <p:cNvSpPr/>
          <p:nvPr/>
        </p:nvSpPr>
        <p:spPr>
          <a:xfrm>
            <a:off x="645777" y="1349601"/>
            <a:ext cx="10972800" cy="4648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</a:pP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 &amp; Post Assessment Mix</a:t>
            </a:r>
            <a:r>
              <a:rPr lang="en-US" sz="1400" b="1" dirty="0">
                <a:solidFill>
                  <a:srgbClr val="00366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Summer Scholars 2023</a:t>
            </a:r>
            <a:endParaRPr lang="en-US" sz="1400" b="1" dirty="0">
              <a:solidFill>
                <a:srgbClr val="0088A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DB8E3F0-9E12-4822-B204-0306C680D289}"/>
              </a:ext>
            </a:extLst>
          </p:cNvPr>
          <p:cNvCxnSpPr/>
          <p:nvPr/>
        </p:nvCxnSpPr>
        <p:spPr>
          <a:xfrm>
            <a:off x="628857" y="1833052"/>
            <a:ext cx="1078992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1C1882E2-4B72-FA9B-8EBE-7B7510A23A26}"/>
              </a:ext>
            </a:extLst>
          </p:cNvPr>
          <p:cNvGraphicFramePr>
            <a:graphicFrameLocks noGrp="1"/>
          </p:cNvGraphicFramePr>
          <p:nvPr/>
        </p:nvGraphicFramePr>
        <p:xfrm>
          <a:off x="1575881" y="2045423"/>
          <a:ext cx="9006020" cy="3931920"/>
        </p:xfrm>
        <a:graphic>
          <a:graphicData uri="http://schemas.openxmlformats.org/drawingml/2006/table">
            <a:tbl>
              <a:tblPr firstRow="1" bandRow="1"/>
              <a:tblGrid>
                <a:gridCol w="3062420">
                  <a:extLst>
                    <a:ext uri="{9D8B030D-6E8A-4147-A177-3AD203B41FA5}">
                      <a16:colId xmlns:a16="http://schemas.microsoft.com/office/drawing/2014/main" val="2034977914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782873863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542055174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844167285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4065141789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165217377"/>
                    </a:ext>
                  </a:extLst>
                </a:gridCol>
              </a:tblGrid>
              <a:tr h="7302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Program</a:t>
                      </a:r>
                      <a:endParaRPr lang="en-US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>
                          <a:solidFill>
                            <a:srgbClr val="00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# of Students Assessed w/ Pre &amp; Post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05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# of Students Showing Growth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# of Students Maintained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% of Students  Showing Growth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% of Students Maintained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64212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AB Christian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18869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CFW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1832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Camp Fire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33086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Literacy United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3457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 Transformation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16366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United Community Centers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187</a:t>
                      </a:r>
                      <a:endParaRPr lang="en-US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13463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042971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F6E34679-DC9B-2ADB-99DF-2A6C52DD03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2554445" cy="292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359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3F631970-C7DB-4ADC-9FD5-874A78E5AD21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3F631970-C7DB-4ADC-9FD5-874A78E5AD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E428A6FA-DB48-4832-88CB-0A412D33E49F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2400" b="1">
              <a:latin typeface="Verdana" panose="020B0604030504040204" pitchFamily="34" charset="0"/>
              <a:ea typeface="Verdana" panose="020B0604030504040204" pitchFamily="34" charset="0"/>
              <a:sym typeface="Verdana" panose="020B060403050404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F4C60B2-FF89-4DF4-991D-71FE68784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 fontScale="90000"/>
          </a:bodyPr>
          <a:lstStyle/>
          <a:p>
            <a:r>
              <a:rPr lang="en-US">
                <a:solidFill>
                  <a:schemeClr val="tx2"/>
                </a:solidFill>
              </a:rPr>
              <a:t>Counts of Students Completing Both a Pre and Post Assessment</a:t>
            </a:r>
            <a:br>
              <a:rPr lang="en-US">
                <a:solidFill>
                  <a:schemeClr val="tx2"/>
                </a:solidFill>
              </a:rPr>
            </a:br>
            <a:r>
              <a:rPr lang="en-US">
                <a:solidFill>
                  <a:schemeClr val="tx2"/>
                </a:solidFill>
              </a:rPr>
              <a:t>Varied By Grade Level, With Most in 2</a:t>
            </a:r>
            <a:r>
              <a:rPr lang="en-US" baseline="30000">
                <a:solidFill>
                  <a:schemeClr val="tx2"/>
                </a:solidFill>
              </a:rPr>
              <a:t>nd </a:t>
            </a:r>
            <a:r>
              <a:rPr lang="en-US">
                <a:solidFill>
                  <a:schemeClr val="tx2"/>
                </a:solidFill>
              </a:rPr>
              <a:t>and 3</a:t>
            </a:r>
            <a:r>
              <a:rPr lang="en-US" baseline="30000">
                <a:solidFill>
                  <a:schemeClr val="tx2"/>
                </a:solidFill>
              </a:rPr>
              <a:t>rd</a:t>
            </a:r>
            <a:r>
              <a:rPr lang="en-US">
                <a:solidFill>
                  <a:schemeClr val="tx2"/>
                </a:solidFill>
              </a:rPr>
              <a:t> Grades</a:t>
            </a:r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C75AEADF-6835-4F79-A13E-B7BC46A2BF87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38385" y="6200339"/>
            <a:ext cx="10570864" cy="4227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Source: Summer Scholars Analysis, 2023. Grade levels are for current 2023-2024 grade levels of the students. (-)Due to low student count (&lt;5), data was masked in compliance with FERPA regulations. </a:t>
            </a:r>
          </a:p>
          <a:p>
            <a:pPr algn="ctr"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Note: Due to low student count, 8</a:t>
            </a:r>
            <a:r>
              <a:rPr lang="en-US" baseline="30000" dirty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graders are not included in these totals.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3E06691-E6C9-46C5-A7D7-CDD269791E2A}"/>
              </a:ext>
            </a:extLst>
          </p:cNvPr>
          <p:cNvGraphicFramePr>
            <a:graphicFrameLocks noGrp="1"/>
          </p:cNvGraphicFramePr>
          <p:nvPr/>
        </p:nvGraphicFramePr>
        <p:xfrm>
          <a:off x="1103054" y="2063918"/>
          <a:ext cx="9577140" cy="3801160"/>
        </p:xfrm>
        <a:graphic>
          <a:graphicData uri="http://schemas.openxmlformats.org/drawingml/2006/table">
            <a:tbl>
              <a:tblPr firstRow="1" bandRow="1"/>
              <a:tblGrid>
                <a:gridCol w="1592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7206">
                  <a:extLst>
                    <a:ext uri="{9D8B030D-6E8A-4147-A177-3AD203B41FA5}">
                      <a16:colId xmlns:a16="http://schemas.microsoft.com/office/drawing/2014/main" val="2730126796"/>
                    </a:ext>
                  </a:extLst>
                </a:gridCol>
                <a:gridCol w="887206">
                  <a:extLst>
                    <a:ext uri="{9D8B030D-6E8A-4147-A177-3AD203B41FA5}">
                      <a16:colId xmlns:a16="http://schemas.microsoft.com/office/drawing/2014/main" val="3048359060"/>
                    </a:ext>
                  </a:extLst>
                </a:gridCol>
                <a:gridCol w="887206">
                  <a:extLst>
                    <a:ext uri="{9D8B030D-6E8A-4147-A177-3AD203B41FA5}">
                      <a16:colId xmlns:a16="http://schemas.microsoft.com/office/drawing/2014/main" val="1577042760"/>
                    </a:ext>
                  </a:extLst>
                </a:gridCol>
                <a:gridCol w="887206">
                  <a:extLst>
                    <a:ext uri="{9D8B030D-6E8A-4147-A177-3AD203B41FA5}">
                      <a16:colId xmlns:a16="http://schemas.microsoft.com/office/drawing/2014/main" val="1270371065"/>
                    </a:ext>
                  </a:extLst>
                </a:gridCol>
                <a:gridCol w="887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7206">
                  <a:extLst>
                    <a:ext uri="{9D8B030D-6E8A-4147-A177-3AD203B41FA5}">
                      <a16:colId xmlns:a16="http://schemas.microsoft.com/office/drawing/2014/main" val="3312408813"/>
                    </a:ext>
                  </a:extLst>
                </a:gridCol>
                <a:gridCol w="887206">
                  <a:extLst>
                    <a:ext uri="{9D8B030D-6E8A-4147-A177-3AD203B41FA5}">
                      <a16:colId xmlns:a16="http://schemas.microsoft.com/office/drawing/2014/main" val="3324081549"/>
                    </a:ext>
                  </a:extLst>
                </a:gridCol>
                <a:gridCol w="887206">
                  <a:extLst>
                    <a:ext uri="{9D8B030D-6E8A-4147-A177-3AD203B41FA5}">
                      <a16:colId xmlns:a16="http://schemas.microsoft.com/office/drawing/2014/main" val="1989234816"/>
                    </a:ext>
                  </a:extLst>
                </a:gridCol>
                <a:gridCol w="887206">
                  <a:extLst>
                    <a:ext uri="{9D8B030D-6E8A-4147-A177-3AD203B41FA5}">
                      <a16:colId xmlns:a16="http://schemas.microsoft.com/office/drawing/2014/main" val="2182334989"/>
                    </a:ext>
                  </a:extLst>
                </a:gridCol>
              </a:tblGrid>
              <a:tr h="5899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Program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KG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lang="en-US" sz="1200" b="1" i="0" u="none" strike="noStrike" baseline="3000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st</a:t>
                      </a:r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Grade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lang="en-US" sz="1200" b="1" i="0" u="none" strike="noStrike" baseline="3000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nd</a:t>
                      </a:r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Grade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lang="en-US" sz="1200" b="1" i="0" u="none" strike="noStrike" baseline="3000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rd</a:t>
                      </a:r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Grade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</a:t>
                      </a:r>
                      <a:r>
                        <a:rPr lang="en-US" sz="1200" b="1" i="0" u="none" strike="noStrike" baseline="3000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th</a:t>
                      </a:r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Grade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5</a:t>
                      </a:r>
                      <a:r>
                        <a:rPr lang="en-US" sz="1200" b="1" i="0" u="none" strike="noStrike" baseline="3000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th</a:t>
                      </a:r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Grade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  <a:latin typeface="+mj-lt"/>
                        </a:rPr>
                        <a:t>6</a:t>
                      </a:r>
                      <a:r>
                        <a:rPr lang="en-US" sz="1200" b="1" baseline="30000">
                          <a:solidFill>
                            <a:schemeClr val="bg1"/>
                          </a:solidFill>
                          <a:latin typeface="+mj-lt"/>
                        </a:rPr>
                        <a:t>th</a:t>
                      </a:r>
                      <a:r>
                        <a:rPr lang="en-US" sz="1200" b="1">
                          <a:solidFill>
                            <a:schemeClr val="bg1"/>
                          </a:solidFill>
                          <a:latin typeface="+mj-lt"/>
                        </a:rPr>
                        <a:t> Grade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  <a:latin typeface="+mj-lt"/>
                        </a:rPr>
                        <a:t>7</a:t>
                      </a:r>
                      <a:r>
                        <a:rPr lang="en-US" sz="1200" b="1" baseline="30000">
                          <a:solidFill>
                            <a:schemeClr val="bg1"/>
                          </a:solidFill>
                          <a:latin typeface="+mj-lt"/>
                        </a:rPr>
                        <a:t>th</a:t>
                      </a:r>
                      <a:r>
                        <a:rPr lang="en-US" sz="1200" b="1">
                          <a:solidFill>
                            <a:schemeClr val="bg1"/>
                          </a:solidFill>
                          <a:latin typeface="+mj-lt"/>
                        </a:rPr>
                        <a:t> Grade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  <a:latin typeface="+mj-lt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7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 Christian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56156"/>
                  </a:ext>
                </a:extLst>
              </a:tr>
              <a:tr h="4587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 Fire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115233"/>
                  </a:ext>
                </a:extLst>
              </a:tr>
              <a:tr h="4587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City of Fort Worth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019798"/>
                  </a:ext>
                </a:extLst>
              </a:tr>
              <a:tr h="4587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Literacy United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24494"/>
                  </a:ext>
                </a:extLst>
              </a:tr>
              <a:tr h="4587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Transformation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543732"/>
                  </a:ext>
                </a:extLst>
              </a:tr>
              <a:tr h="4587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United Community Centers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7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99C8F849-04D5-4EBB-B65E-0BE33DA42F4A}"/>
              </a:ext>
            </a:extLst>
          </p:cNvPr>
          <p:cNvSpPr/>
          <p:nvPr/>
        </p:nvSpPr>
        <p:spPr>
          <a:xfrm>
            <a:off x="645777" y="1349601"/>
            <a:ext cx="10972800" cy="4648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</a:pPr>
            <a:r>
              <a:rPr lang="en-US" sz="1400" b="1" dirty="0">
                <a:solidFill>
                  <a:srgbClr val="00366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Students Completing 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 &amp; Post Assessment</a:t>
            </a:r>
            <a:r>
              <a:rPr lang="en-US" sz="1400" b="1" dirty="0">
                <a:solidFill>
                  <a:srgbClr val="00366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Grade</a:t>
            </a:r>
            <a:r>
              <a:rPr lang="en-US" sz="1400" b="1" dirty="0">
                <a:solidFill>
                  <a:srgbClr val="00366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Summer Scholars 2023</a:t>
            </a:r>
            <a:endParaRPr lang="en-US" sz="1400" b="1" dirty="0">
              <a:solidFill>
                <a:srgbClr val="0088A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51D40E9-4BD2-4190-AA99-C200ABF9679B}"/>
              </a:ext>
            </a:extLst>
          </p:cNvPr>
          <p:cNvCxnSpPr/>
          <p:nvPr/>
        </p:nvCxnSpPr>
        <p:spPr>
          <a:xfrm>
            <a:off x="628857" y="1833052"/>
            <a:ext cx="1078992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E4F1E118-6414-D415-5156-972E7E17AC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2554445" cy="2926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5B295F8-C8F7-91B9-95F4-DF7AD44BECDC}"/>
              </a:ext>
            </a:extLst>
          </p:cNvPr>
          <p:cNvSpPr txBox="1"/>
          <p:nvPr/>
        </p:nvSpPr>
        <p:spPr>
          <a:xfrm>
            <a:off x="1018697" y="5873189"/>
            <a:ext cx="47085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solidFill>
                  <a:schemeClr val="bg1">
                    <a:lumMod val="50000"/>
                  </a:schemeClr>
                </a:solidFill>
              </a:rPr>
              <a:t>Shading reflects grades with highest student counts within each program</a:t>
            </a:r>
          </a:p>
        </p:txBody>
      </p:sp>
    </p:spTree>
    <p:extLst>
      <p:ext uri="{BB962C8B-B14F-4D97-AF65-F5344CB8AC3E}">
        <p14:creationId xmlns:p14="http://schemas.microsoft.com/office/powerpoint/2010/main" val="3298963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1EFD33C9-4500-42E1-B006-738B0FA5637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1EFD33C9-4500-42E1-B006-738B0FA563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832DC3C5-A04E-4C92-865D-F658A3928FE4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2300" b="1">
              <a:latin typeface="Verdana" panose="020B0604030504040204" pitchFamily="34" charset="0"/>
              <a:ea typeface="Verdana" panose="020B0604030504040204" pitchFamily="34" charset="0"/>
              <a:sym typeface="Verdana" panose="020B060403050404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F4C60B2-FF89-4DF4-991D-71FE68784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z="2300">
                <a:solidFill>
                  <a:schemeClr val="tx2"/>
                </a:solidFill>
              </a:rPr>
              <a:t>Students in 1</a:t>
            </a:r>
            <a:r>
              <a:rPr lang="en-US" sz="2300" baseline="30000">
                <a:solidFill>
                  <a:schemeClr val="tx2"/>
                </a:solidFill>
              </a:rPr>
              <a:t>st</a:t>
            </a:r>
            <a:r>
              <a:rPr lang="en-US" sz="2300">
                <a:solidFill>
                  <a:schemeClr val="tx2"/>
                </a:solidFill>
              </a:rPr>
              <a:t> Grade Experienced the Most Growth in Literacy While Less Than 5% of Overall Students Declined</a:t>
            </a:r>
          </a:p>
        </p:txBody>
      </p:sp>
      <p:sp>
        <p:nvSpPr>
          <p:cNvPr id="21" name="Footer Placeholder 2">
            <a:extLst>
              <a:ext uri="{FF2B5EF4-FFF2-40B4-BE49-F238E27FC236}">
                <a16:creationId xmlns:a16="http://schemas.microsoft.com/office/drawing/2014/main" id="{0FDE6F60-EE38-4705-9154-F386B6DFDE6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831090" y="6220574"/>
            <a:ext cx="10525761" cy="4227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Source: Summer Scholars Analysis, 2023. Grade levels are for current 2023-2024 grade levels of the students. (-)Due to low student count (&lt;5), data was masked in compliance with FERPA regulations. </a:t>
            </a:r>
          </a:p>
          <a:p>
            <a:pPr algn="ctr"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Note: Due to low student count, 8</a:t>
            </a:r>
            <a:r>
              <a:rPr lang="en-US" baseline="30000" dirty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graders are not included in these totals.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153B284-38C9-EA9F-0FA7-9FFCF5AE4D8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1"/>
            <a:ext cx="2544097" cy="348432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/>
          <a:lstStyle/>
          <a:p>
            <a:endParaRPr lang="en-US" spc="0"/>
          </a:p>
          <a:p>
            <a:r>
              <a:rPr lang="en-US" sz="1000" b="1" spc="0"/>
              <a:t>All Programs by Grade</a:t>
            </a:r>
          </a:p>
          <a:p>
            <a:endParaRPr lang="en-US" spc="0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CB691D2D-5D5C-4B89-95D0-05579321F810}"/>
              </a:ext>
            </a:extLst>
          </p:cNvPr>
          <p:cNvGraphicFramePr>
            <a:graphicFrameLocks noGrp="1"/>
          </p:cNvGraphicFramePr>
          <p:nvPr/>
        </p:nvGraphicFramePr>
        <p:xfrm>
          <a:off x="1464616" y="5481015"/>
          <a:ext cx="9435825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8425">
                  <a:extLst>
                    <a:ext uri="{9D8B030D-6E8A-4147-A177-3AD203B41FA5}">
                      <a16:colId xmlns:a16="http://schemas.microsoft.com/office/drawing/2014/main" val="3155382973"/>
                    </a:ext>
                  </a:extLst>
                </a:gridCol>
                <a:gridCol w="1048425">
                  <a:extLst>
                    <a:ext uri="{9D8B030D-6E8A-4147-A177-3AD203B41FA5}">
                      <a16:colId xmlns:a16="http://schemas.microsoft.com/office/drawing/2014/main" val="917281320"/>
                    </a:ext>
                  </a:extLst>
                </a:gridCol>
                <a:gridCol w="1048425">
                  <a:extLst>
                    <a:ext uri="{9D8B030D-6E8A-4147-A177-3AD203B41FA5}">
                      <a16:colId xmlns:a16="http://schemas.microsoft.com/office/drawing/2014/main" val="1403167356"/>
                    </a:ext>
                  </a:extLst>
                </a:gridCol>
                <a:gridCol w="1048425">
                  <a:extLst>
                    <a:ext uri="{9D8B030D-6E8A-4147-A177-3AD203B41FA5}">
                      <a16:colId xmlns:a16="http://schemas.microsoft.com/office/drawing/2014/main" val="2119701278"/>
                    </a:ext>
                  </a:extLst>
                </a:gridCol>
                <a:gridCol w="1048425">
                  <a:extLst>
                    <a:ext uri="{9D8B030D-6E8A-4147-A177-3AD203B41FA5}">
                      <a16:colId xmlns:a16="http://schemas.microsoft.com/office/drawing/2014/main" val="581736901"/>
                    </a:ext>
                  </a:extLst>
                </a:gridCol>
                <a:gridCol w="1048425">
                  <a:extLst>
                    <a:ext uri="{9D8B030D-6E8A-4147-A177-3AD203B41FA5}">
                      <a16:colId xmlns:a16="http://schemas.microsoft.com/office/drawing/2014/main" val="1112768783"/>
                    </a:ext>
                  </a:extLst>
                </a:gridCol>
                <a:gridCol w="1048425">
                  <a:extLst>
                    <a:ext uri="{9D8B030D-6E8A-4147-A177-3AD203B41FA5}">
                      <a16:colId xmlns:a16="http://schemas.microsoft.com/office/drawing/2014/main" val="2558571673"/>
                    </a:ext>
                  </a:extLst>
                </a:gridCol>
                <a:gridCol w="1048425">
                  <a:extLst>
                    <a:ext uri="{9D8B030D-6E8A-4147-A177-3AD203B41FA5}">
                      <a16:colId xmlns:a16="http://schemas.microsoft.com/office/drawing/2014/main" val="3995549286"/>
                    </a:ext>
                  </a:extLst>
                </a:gridCol>
                <a:gridCol w="1048425">
                  <a:extLst>
                    <a:ext uri="{9D8B030D-6E8A-4147-A177-3AD203B41FA5}">
                      <a16:colId xmlns:a16="http://schemas.microsoft.com/office/drawing/2014/main" val="222258518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42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68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72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</a:rPr>
                        <a:t>37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</a:rPr>
                        <a:t>21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</a:rPr>
                        <a:t>484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2850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81E59CBA-33A4-4D6D-A32A-56C2632A6FD0}"/>
              </a:ext>
            </a:extLst>
          </p:cNvPr>
          <p:cNvSpPr/>
          <p:nvPr/>
        </p:nvSpPr>
        <p:spPr>
          <a:xfrm>
            <a:off x="670873" y="1305367"/>
            <a:ext cx="10850253" cy="4648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</a:pPr>
            <a:r>
              <a:rPr lang="en-US" sz="1400" b="1" dirty="0">
                <a:solidFill>
                  <a:srgbClr val="00366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of Students 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Experiencing Growth, Maintain, or Decline by Grade</a:t>
            </a:r>
            <a:r>
              <a:rPr lang="en-US" sz="1400" b="1" dirty="0">
                <a:solidFill>
                  <a:srgbClr val="00366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Summer Scholars 2023</a:t>
            </a:r>
            <a:endParaRPr lang="en-US" sz="14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A6AC0FA-2ACF-42C4-BC5E-59EA46585549}"/>
              </a:ext>
            </a:extLst>
          </p:cNvPr>
          <p:cNvCxnSpPr/>
          <p:nvPr/>
        </p:nvCxnSpPr>
        <p:spPr>
          <a:xfrm>
            <a:off x="628857" y="1833052"/>
            <a:ext cx="1078992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CA089589-A4AB-1E23-AFC8-0FF229A8ADE9}"/>
              </a:ext>
            </a:extLst>
          </p:cNvPr>
          <p:cNvGraphicFramePr/>
          <p:nvPr/>
        </p:nvGraphicFramePr>
        <p:xfrm>
          <a:off x="888620" y="1908375"/>
          <a:ext cx="10142546" cy="3558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9" name="Table 10">
            <a:extLst>
              <a:ext uri="{FF2B5EF4-FFF2-40B4-BE49-F238E27FC236}">
                <a16:creationId xmlns:a16="http://schemas.microsoft.com/office/drawing/2014/main" id="{AC32699B-CEC0-ACB4-8C23-AEC2A9F46BEE}"/>
              </a:ext>
            </a:extLst>
          </p:cNvPr>
          <p:cNvGraphicFramePr>
            <a:graphicFrameLocks noGrp="1"/>
          </p:cNvGraphicFramePr>
          <p:nvPr/>
        </p:nvGraphicFramePr>
        <p:xfrm>
          <a:off x="1464615" y="5782630"/>
          <a:ext cx="9423436" cy="25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8425">
                  <a:extLst>
                    <a:ext uri="{9D8B030D-6E8A-4147-A177-3AD203B41FA5}">
                      <a16:colId xmlns:a16="http://schemas.microsoft.com/office/drawing/2014/main" val="3155382973"/>
                    </a:ext>
                  </a:extLst>
                </a:gridCol>
                <a:gridCol w="1048425">
                  <a:extLst>
                    <a:ext uri="{9D8B030D-6E8A-4147-A177-3AD203B41FA5}">
                      <a16:colId xmlns:a16="http://schemas.microsoft.com/office/drawing/2014/main" val="917281320"/>
                    </a:ext>
                  </a:extLst>
                </a:gridCol>
                <a:gridCol w="1048425">
                  <a:extLst>
                    <a:ext uri="{9D8B030D-6E8A-4147-A177-3AD203B41FA5}">
                      <a16:colId xmlns:a16="http://schemas.microsoft.com/office/drawing/2014/main" val="1403167356"/>
                    </a:ext>
                  </a:extLst>
                </a:gridCol>
                <a:gridCol w="1048425">
                  <a:extLst>
                    <a:ext uri="{9D8B030D-6E8A-4147-A177-3AD203B41FA5}">
                      <a16:colId xmlns:a16="http://schemas.microsoft.com/office/drawing/2014/main" val="2119701278"/>
                    </a:ext>
                  </a:extLst>
                </a:gridCol>
                <a:gridCol w="1048425">
                  <a:extLst>
                    <a:ext uri="{9D8B030D-6E8A-4147-A177-3AD203B41FA5}">
                      <a16:colId xmlns:a16="http://schemas.microsoft.com/office/drawing/2014/main" val="581736901"/>
                    </a:ext>
                  </a:extLst>
                </a:gridCol>
                <a:gridCol w="1048425">
                  <a:extLst>
                    <a:ext uri="{9D8B030D-6E8A-4147-A177-3AD203B41FA5}">
                      <a16:colId xmlns:a16="http://schemas.microsoft.com/office/drawing/2014/main" val="1112768783"/>
                    </a:ext>
                  </a:extLst>
                </a:gridCol>
                <a:gridCol w="1048425">
                  <a:extLst>
                    <a:ext uri="{9D8B030D-6E8A-4147-A177-3AD203B41FA5}">
                      <a16:colId xmlns:a16="http://schemas.microsoft.com/office/drawing/2014/main" val="2558571673"/>
                    </a:ext>
                  </a:extLst>
                </a:gridCol>
                <a:gridCol w="1048425">
                  <a:extLst>
                    <a:ext uri="{9D8B030D-6E8A-4147-A177-3AD203B41FA5}">
                      <a16:colId xmlns:a16="http://schemas.microsoft.com/office/drawing/2014/main" val="3995549286"/>
                    </a:ext>
                  </a:extLst>
                </a:gridCol>
                <a:gridCol w="1036036">
                  <a:extLst>
                    <a:ext uri="{9D8B030D-6E8A-4147-A177-3AD203B41FA5}">
                      <a16:colId xmlns:a16="http://schemas.microsoft.com/office/drawing/2014/main" val="222258518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</a:rPr>
                        <a:t>28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</a:rPr>
                        <a:t>30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</a:rPr>
                        <a:t>27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285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BD4FD02-469B-75B7-25CD-411CB26E5481}"/>
              </a:ext>
            </a:extLst>
          </p:cNvPr>
          <p:cNvSpPr txBox="1"/>
          <p:nvPr/>
        </p:nvSpPr>
        <p:spPr>
          <a:xfrm>
            <a:off x="126159" y="5450903"/>
            <a:ext cx="13338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>
                <a:solidFill>
                  <a:srgbClr val="000000"/>
                </a:solidFill>
              </a:rPr>
              <a:t># Students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12612A-05A9-097E-8564-A66A74C61002}"/>
              </a:ext>
            </a:extLst>
          </p:cNvPr>
          <p:cNvSpPr txBox="1"/>
          <p:nvPr/>
        </p:nvSpPr>
        <p:spPr>
          <a:xfrm>
            <a:off x="285024" y="5672236"/>
            <a:ext cx="11750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>
                <a:solidFill>
                  <a:srgbClr val="000000"/>
                </a:solidFill>
              </a:rPr>
              <a:t>Average # of Days Attended</a:t>
            </a:r>
          </a:p>
        </p:txBody>
      </p:sp>
    </p:spTree>
    <p:extLst>
      <p:ext uri="{BB962C8B-B14F-4D97-AF65-F5344CB8AC3E}">
        <p14:creationId xmlns:p14="http://schemas.microsoft.com/office/powerpoint/2010/main" val="12757121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5frMshezgUU_5SyoQNk9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xdWI35wRD6yyCvLm8dQy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J1ALUBTNO0To833lAh4z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J1ALUBTNO0To833lAh4z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5frMshezgUU_5SyoQNk9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5frMshezgUU_5SyoQNk9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5frMshezgUU_5SyoQNk9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Rev ">
  <a:themeElements>
    <a:clrScheme name="Rev Colors">
      <a:dk1>
        <a:srgbClr val="000000"/>
      </a:dk1>
      <a:lt1>
        <a:srgbClr val="FFFFFF"/>
      </a:lt1>
      <a:dk2>
        <a:srgbClr val="101740"/>
      </a:dk2>
      <a:lt2>
        <a:srgbClr val="BCBEC1"/>
      </a:lt2>
      <a:accent1>
        <a:srgbClr val="ED2324"/>
      </a:accent1>
      <a:accent2>
        <a:srgbClr val="EF6418"/>
      </a:accent2>
      <a:accent3>
        <a:srgbClr val="F89E1B"/>
      </a:accent3>
      <a:accent4>
        <a:srgbClr val="B8B8B8"/>
      </a:accent4>
      <a:accent5>
        <a:srgbClr val="423D42"/>
      </a:accent5>
      <a:accent6>
        <a:srgbClr val="0F173F"/>
      </a:accent6>
      <a:hlink>
        <a:srgbClr val="F89E1B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 Partnership PPT Template" id="{96E2C4DD-AC04-514D-8589-281A1F54E1A6}" vid="{6A67C141-564E-9D49-9FC5-C82B58161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9E81C5ECC7B647B67717D18811A9F9" ma:contentTypeVersion="15" ma:contentTypeDescription="Create a new document." ma:contentTypeScope="" ma:versionID="990d6504a74cbfb6cf52d85cd6e7e0c7">
  <xsd:schema xmlns:xsd="http://www.w3.org/2001/XMLSchema" xmlns:xs="http://www.w3.org/2001/XMLSchema" xmlns:p="http://schemas.microsoft.com/office/2006/metadata/properties" xmlns:ns2="00182bcc-841a-4c1a-bf7d-7087e061937c" xmlns:ns3="3f1d1c1a-aaa6-4856-885d-4dfea54523eb" targetNamespace="http://schemas.microsoft.com/office/2006/metadata/properties" ma:root="true" ma:fieldsID="7584d65f5d3f3e83eca519325c365920" ns2:_="" ns3:_="">
    <xsd:import namespace="00182bcc-841a-4c1a-bf7d-7087e061937c"/>
    <xsd:import namespace="3f1d1c1a-aaa6-4856-885d-4dfea54523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182bcc-841a-4c1a-bf7d-7087e06193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04302eab-2b6c-418f-a298-4d077cee083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1d1c1a-aaa6-4856-885d-4dfea54523e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dbe794e2-d4e6-4ad3-8599-46c95ac1c25f}" ma:internalName="TaxCatchAll" ma:showField="CatchAllData" ma:web="3f1d1c1a-aaa6-4856-885d-4dfea54523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AA5A04-C048-4282-B53C-D8ED4DD9D31F}"/>
</file>

<file path=customXml/itemProps2.xml><?xml version="1.0" encoding="utf-8"?>
<ds:datastoreItem xmlns:ds="http://schemas.openxmlformats.org/officeDocument/2006/customXml" ds:itemID="{1B61ED7E-2657-45F6-AB8E-63F1E3F8E500}"/>
</file>

<file path=docProps/app.xml><?xml version="1.0" encoding="utf-8"?>
<Properties xmlns="http://schemas.openxmlformats.org/officeDocument/2006/extended-properties" xmlns:vt="http://schemas.openxmlformats.org/officeDocument/2006/docPropsVTypes">
  <Template>Rev </Template>
  <TotalTime>3</TotalTime>
  <Words>1085</Words>
  <Application>Microsoft Macintosh PowerPoint</Application>
  <PresentationFormat>Widescreen</PresentationFormat>
  <Paragraphs>362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Aptos</vt:lpstr>
      <vt:lpstr>Arial</vt:lpstr>
      <vt:lpstr>Calibri</vt:lpstr>
      <vt:lpstr>Futura</vt:lpstr>
      <vt:lpstr>Futura Medium</vt:lpstr>
      <vt:lpstr>System Font Regular</vt:lpstr>
      <vt:lpstr>Verdana</vt:lpstr>
      <vt:lpstr>Rev </vt:lpstr>
      <vt:lpstr>think-cell Slide</vt:lpstr>
      <vt:lpstr>PowerPoint Presentation</vt:lpstr>
      <vt:lpstr>Participant Overview</vt:lpstr>
      <vt:lpstr>11,329 Students Participated in the Summer Scholars Program Across 16 Programs Around Fort Worth</vt:lpstr>
      <vt:lpstr>750 Students Were Submitted From The Summer Scholars Program and 490 Students had Data Available for Analysis</vt:lpstr>
      <vt:lpstr>On Average Students Attended 27 Days in Summer Scholars, Though That Ranged from 11 to 33 Days Across Programs</vt:lpstr>
      <vt:lpstr>In-Program Literacy Growth</vt:lpstr>
      <vt:lpstr>Of Students Completing Both Pre &amp; Post In-Program Assessments, 63% Exhibited Growth in Their Reading Level</vt:lpstr>
      <vt:lpstr>Counts of Students Completing Both a Pre and Post Assessment Varied By Grade Level, With Most in 2nd and 3rd Grades</vt:lpstr>
      <vt:lpstr>Students in 1st Grade Experienced the Most Growth in Literacy While Less Than 5% of Overall Students Declined</vt:lpstr>
      <vt:lpstr>Camp Fire and Project Transformation had the Highest Percentage of Students Exhibiting Growth in Literacy Levels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Thornton</dc:creator>
  <cp:lastModifiedBy>Emily Thornton</cp:lastModifiedBy>
  <cp:revision>1</cp:revision>
  <dcterms:created xsi:type="dcterms:W3CDTF">2024-02-22T23:45:35Z</dcterms:created>
  <dcterms:modified xsi:type="dcterms:W3CDTF">2024-08-28T17:30:00Z</dcterms:modified>
</cp:coreProperties>
</file>